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0" r:id="rId1"/>
  </p:sldMasterIdLst>
  <p:notesMasterIdLst>
    <p:notesMasterId r:id="rId32"/>
  </p:notesMasterIdLst>
  <p:sldIdLst>
    <p:sldId id="273" r:id="rId2"/>
    <p:sldId id="267" r:id="rId3"/>
    <p:sldId id="277" r:id="rId4"/>
    <p:sldId id="278" r:id="rId5"/>
    <p:sldId id="275" r:id="rId6"/>
    <p:sldId id="274" r:id="rId7"/>
    <p:sldId id="259" r:id="rId8"/>
    <p:sldId id="269" r:id="rId9"/>
    <p:sldId id="258" r:id="rId10"/>
    <p:sldId id="260" r:id="rId11"/>
    <p:sldId id="261" r:id="rId12"/>
    <p:sldId id="268" r:id="rId13"/>
    <p:sldId id="270" r:id="rId14"/>
    <p:sldId id="263"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71" r:id="rId3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14" autoAdjust="0"/>
    <p:restoredTop sz="89427" autoAdjust="0"/>
  </p:normalViewPr>
  <p:slideViewPr>
    <p:cSldViewPr>
      <p:cViewPr>
        <p:scale>
          <a:sx n="70" d="100"/>
          <a:sy n="70" d="100"/>
        </p:scale>
        <p:origin x="-1386" y="-1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3224CF-431B-4AB1-8ADE-31E0EC40A43A}" type="datetimeFigureOut">
              <a:rPr lang="de-DE" smtClean="0"/>
              <a:pPr/>
              <a:t>07.04.2016</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D5B1F6-87AC-44E1-A183-94FD7FDD5FE7}" type="slidenum">
              <a:rPr lang="de-DE" smtClean="0"/>
              <a:pPr/>
              <a:t>‹#›</a:t>
            </a:fld>
            <a:endParaRPr lang="de-DE"/>
          </a:p>
        </p:txBody>
      </p:sp>
    </p:spTree>
    <p:extLst>
      <p:ext uri="{BB962C8B-B14F-4D97-AF65-F5344CB8AC3E}">
        <p14:creationId xmlns="" xmlns:p14="http://schemas.microsoft.com/office/powerpoint/2010/main" val="23683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D5B1F6-87AC-44E1-A183-94FD7FDD5FE7}" type="slidenum">
              <a:rPr lang="de-DE" smtClean="0"/>
              <a:pPr/>
              <a:t>2</a:t>
            </a:fld>
            <a:endParaRPr lang="de-DE"/>
          </a:p>
        </p:txBody>
      </p:sp>
    </p:spTree>
    <p:extLst>
      <p:ext uri="{BB962C8B-B14F-4D97-AF65-F5344CB8AC3E}">
        <p14:creationId xmlns="" xmlns:p14="http://schemas.microsoft.com/office/powerpoint/2010/main" val="607837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D5B1F6-87AC-44E1-A183-94FD7FDD5FE7}" type="slidenum">
              <a:rPr lang="de-DE" smtClean="0"/>
              <a:pPr/>
              <a:t>6</a:t>
            </a:fld>
            <a:endParaRPr lang="de-DE"/>
          </a:p>
        </p:txBody>
      </p:sp>
    </p:spTree>
    <p:extLst>
      <p:ext uri="{BB962C8B-B14F-4D97-AF65-F5344CB8AC3E}">
        <p14:creationId xmlns="" xmlns:p14="http://schemas.microsoft.com/office/powerpoint/2010/main" val="388965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i="1" baseline="0" dirty="0" smtClean="0">
                <a:latin typeface="Sylfaen" pitchFamily="18" charset="0"/>
              </a:rPr>
              <a:t>Some of the volumes of the journal have several authors from the same or different universities, so the total number of the articles  is given according to the countries </a:t>
            </a:r>
            <a:endParaRPr lang="en-US" sz="1100" i="1" dirty="0">
              <a:latin typeface="Sylfaen" pitchFamily="18" charset="0"/>
            </a:endParaRPr>
          </a:p>
        </p:txBody>
      </p:sp>
      <p:sp>
        <p:nvSpPr>
          <p:cNvPr id="4" name="Slide Number Placeholder 3"/>
          <p:cNvSpPr>
            <a:spLocks noGrp="1"/>
          </p:cNvSpPr>
          <p:nvPr>
            <p:ph type="sldNum" sz="quarter" idx="10"/>
          </p:nvPr>
        </p:nvSpPr>
        <p:spPr/>
        <p:txBody>
          <a:bodyPr/>
          <a:lstStyle/>
          <a:p>
            <a:fld id="{EED5B1F6-87AC-44E1-A183-94FD7FDD5FE7}" type="slidenum">
              <a:rPr lang="de-DE" smtClean="0"/>
              <a:pPr/>
              <a:t>12</a:t>
            </a:fld>
            <a:endParaRPr lang="de-DE"/>
          </a:p>
        </p:txBody>
      </p:sp>
    </p:spTree>
    <p:extLst>
      <p:ext uri="{BB962C8B-B14F-4D97-AF65-F5344CB8AC3E}">
        <p14:creationId xmlns="" xmlns:p14="http://schemas.microsoft.com/office/powerpoint/2010/main" val="851462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D5B1F6-87AC-44E1-A183-94FD7FDD5FE7}" type="slidenum">
              <a:rPr lang="de-DE" smtClean="0"/>
              <a:pPr/>
              <a:t>14</a:t>
            </a:fld>
            <a:endParaRPr lang="de-DE"/>
          </a:p>
        </p:txBody>
      </p:sp>
    </p:spTree>
    <p:extLst>
      <p:ext uri="{BB962C8B-B14F-4D97-AF65-F5344CB8AC3E}">
        <p14:creationId xmlns="" xmlns:p14="http://schemas.microsoft.com/office/powerpoint/2010/main" val="72906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423C7-1D6B-43B7-8B11-7718E1E9E8DF}" type="datetimeFigureOut">
              <a:rPr lang="de-DE" smtClean="0"/>
              <a:pPr/>
              <a:t>07.04.2016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1BEE3AE-F765-46BB-AAD7-9A8D15D63221}"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6423C7-1D6B-43B7-8B11-7718E1E9E8DF}" type="datetimeFigureOut">
              <a:rPr lang="de-DE" smtClean="0"/>
              <a:pPr/>
              <a:t>07.04.2016</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BEE3AE-F765-46BB-AAD7-9A8D15D63221}"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e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www.cciir.g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hyperlink" Target="http://www.multilingualeducation.org/"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hyperlink" Target="http://cciir.ge/modules/multi/images/1360586450_BE-12.JPG"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multilingualeducation.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www.uifactor.org/JournalDetails.aspx?jid=4452" TargetMode="External"/><Relationship Id="rId13" Type="http://schemas.openxmlformats.org/officeDocument/2006/relationships/hyperlink" Target="http://www.drji.org/Default.aspx" TargetMode="External"/><Relationship Id="rId3" Type="http://schemas.openxmlformats.org/officeDocument/2006/relationships/hyperlink" Target="http://education.academickeys.com/jour_main.php" TargetMode="External"/><Relationship Id="rId7" Type="http://schemas.openxmlformats.org/officeDocument/2006/relationships/hyperlink" Target="http://www.sindexs.org/JournalList.aspx?ID=2340" TargetMode="External"/><Relationship Id="rId12" Type="http://schemas.openxmlformats.org/officeDocument/2006/relationships/hyperlink" Target="http://www.drji.org/JournalProfile.aspx?jid=1512-3146"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generalimpactfactor.com/jdetails.php?jname=International+Journal+of+Multilingual+Education" TargetMode="External"/><Relationship Id="rId11" Type="http://schemas.openxmlformats.org/officeDocument/2006/relationships/hyperlink" Target="https://scholar.google.com/scholar?q=multilingualeducation.org&amp;btnG&amp;hl=en&amp;as_sdt=0,5" TargetMode="External"/><Relationship Id="rId5" Type="http://schemas.openxmlformats.org/officeDocument/2006/relationships/hyperlink" Target="http://oaji.net/journal-detail.html?number=2822" TargetMode="External"/><Relationship Id="rId10" Type="http://schemas.openxmlformats.org/officeDocument/2006/relationships/hyperlink" Target="https://issuu.com/signin?onLogin=/home/publications?q=multilingualeducation.org" TargetMode="External"/><Relationship Id="rId4" Type="http://schemas.openxmlformats.org/officeDocument/2006/relationships/hyperlink" Target="http://journalseeker.researchbib.com/view/issn/1512-3146" TargetMode="External"/><Relationship Id="rId9" Type="http://schemas.openxmlformats.org/officeDocument/2006/relationships/hyperlink" Target="https://dbh.nsd.uib.no/publiseringskanaler/erihplus/periodical/info?id=488058" TargetMode="External"/><Relationship Id="rId1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cciir.ge/index.php?module=text&amp;link_id=30"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mariam_kartvelishvili@yahoo.com" TargetMode="External"/><Relationship Id="rId2" Type="http://schemas.openxmlformats.org/officeDocument/2006/relationships/hyperlink" Target="mailto:ketevanjachvadze@gmail.com" TargetMode="External"/><Relationship Id="rId1" Type="http://schemas.openxmlformats.org/officeDocument/2006/relationships/slideLayout" Target="../slideLayouts/slideLayout1.xml"/><Relationship Id="rId5" Type="http://schemas.openxmlformats.org/officeDocument/2006/relationships/hyperlink" Target="mailto:ejajanidze@cciir.ge" TargetMode="External"/><Relationship Id="rId4" Type="http://schemas.openxmlformats.org/officeDocument/2006/relationships/hyperlink" Target="mailto:takoantadze@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0" y="0"/>
            <a:ext cx="9144000" cy="2214554"/>
          </a:xfrm>
          <a:solidFill>
            <a:schemeClr val="tx2"/>
          </a:solidFill>
        </p:spPr>
        <p:txBody>
          <a:bodyPr>
            <a:noAutofit/>
          </a:bodyPr>
          <a:lstStyle/>
          <a:p>
            <a:pPr algn="l">
              <a:lnSpc>
                <a:spcPct val="120000"/>
              </a:lnSpc>
              <a:buNone/>
            </a:pPr>
            <a:r>
              <a:rPr lang="en-US" sz="1800" b="1" dirty="0" smtClean="0">
                <a:solidFill>
                  <a:schemeClr val="bg1"/>
                </a:solidFill>
                <a:latin typeface="Sylfaen" pitchFamily="18" charset="0"/>
              </a:rPr>
              <a:t>Project title: </a:t>
            </a:r>
            <a:r>
              <a:rPr lang="en-US" sz="1800" b="0" dirty="0" smtClean="0">
                <a:solidFill>
                  <a:schemeClr val="bg1"/>
                </a:solidFill>
                <a:latin typeface="Sylfaen" pitchFamily="18" charset="0"/>
              </a:rPr>
              <a:t>"</a:t>
            </a:r>
            <a:r>
              <a:rPr lang="en-US" sz="1800" dirty="0" smtClean="0">
                <a:solidFill>
                  <a:schemeClr val="bg1"/>
                </a:solidFill>
                <a:latin typeface="Sylfaen" pitchFamily="18" charset="0"/>
              </a:rPr>
              <a:t>Development and Introduction of Multilingual Teacher Education Programs at Universities of Georgia and Ukraine” DIMTEGU</a:t>
            </a:r>
            <a:endParaRPr lang="ka-GE" sz="1800" dirty="0" smtClean="0">
              <a:solidFill>
                <a:schemeClr val="bg1"/>
              </a:solidFill>
              <a:latin typeface="Sylfaen" pitchFamily="18" charset="0"/>
            </a:endParaRPr>
          </a:p>
          <a:p>
            <a:pPr>
              <a:lnSpc>
                <a:spcPct val="120000"/>
              </a:lnSpc>
              <a:buNone/>
            </a:pPr>
            <a:r>
              <a:rPr lang="en-US" sz="1800" b="1" dirty="0" smtClean="0">
                <a:solidFill>
                  <a:schemeClr val="bg1"/>
                </a:solidFill>
                <a:latin typeface="Sylfaen" pitchFamily="18" charset="0"/>
              </a:rPr>
              <a:t>AIM:  </a:t>
            </a:r>
            <a:r>
              <a:rPr lang="en-US" sz="1800" dirty="0" smtClean="0">
                <a:solidFill>
                  <a:schemeClr val="bg1"/>
                </a:solidFill>
                <a:latin typeface="Sylfaen" pitchFamily="18" charset="0"/>
              </a:rPr>
              <a:t>To prepare the University faculty members of Georgia and Ukraine to apply modern pedagogical methods in MA programs in multilingual education.</a:t>
            </a:r>
          </a:p>
          <a:p>
            <a:pPr algn="l">
              <a:lnSpc>
                <a:spcPct val="120000"/>
              </a:lnSpc>
              <a:buNone/>
            </a:pPr>
            <a:r>
              <a:rPr lang="en-US" sz="1800" b="1" dirty="0" smtClean="0">
                <a:solidFill>
                  <a:schemeClr val="bg1"/>
                </a:solidFill>
                <a:latin typeface="Sylfaen" pitchFamily="18" charset="0"/>
              </a:rPr>
              <a:t>Donor:  </a:t>
            </a:r>
            <a:r>
              <a:rPr lang="en-US" sz="1800" dirty="0" smtClean="0">
                <a:solidFill>
                  <a:schemeClr val="bg1"/>
                </a:solidFill>
                <a:latin typeface="Sylfaen" pitchFamily="18" charset="0"/>
              </a:rPr>
              <a:t>TEMPUS program; European Commission</a:t>
            </a:r>
          </a:p>
          <a:p>
            <a:pPr algn="l">
              <a:lnSpc>
                <a:spcPct val="120000"/>
              </a:lnSpc>
              <a:buNone/>
            </a:pPr>
            <a:r>
              <a:rPr lang="en-GB" sz="1800" b="1" dirty="0" smtClean="0">
                <a:solidFill>
                  <a:schemeClr val="bg1"/>
                </a:solidFill>
                <a:latin typeface="Sylfaen" pitchFamily="18" charset="0"/>
              </a:rPr>
              <a:t>Dates: </a:t>
            </a:r>
            <a:r>
              <a:rPr lang="en-GB" sz="1800" dirty="0" smtClean="0">
                <a:solidFill>
                  <a:schemeClr val="bg1"/>
                </a:solidFill>
                <a:latin typeface="Sylfaen" pitchFamily="18" charset="0"/>
              </a:rPr>
              <a:t> 2013/16</a:t>
            </a:r>
            <a:endParaRPr lang="en-GB" sz="1800" b="0" dirty="0" smtClean="0">
              <a:solidFill>
                <a:schemeClr val="bg1"/>
              </a:solidFill>
              <a:latin typeface="Sylfaen" pitchFamily="18" charset="0"/>
            </a:endParaRPr>
          </a:p>
        </p:txBody>
      </p:sp>
      <p:pic>
        <p:nvPicPr>
          <p:cNvPr id="5" name="Picture 4"/>
          <p:cNvPicPr/>
          <p:nvPr/>
        </p:nvPicPr>
        <p:blipFill>
          <a:blip r:embed="rId2" cstate="print"/>
          <a:srcRect/>
          <a:stretch>
            <a:fillRect/>
          </a:stretch>
        </p:blipFill>
        <p:spPr bwMode="auto">
          <a:xfrm>
            <a:off x="7572364" y="1643050"/>
            <a:ext cx="1571636" cy="714380"/>
          </a:xfrm>
          <a:prstGeom prst="rect">
            <a:avLst/>
          </a:prstGeom>
          <a:noFill/>
          <a:ln w="9525">
            <a:noFill/>
            <a:miter lim="800000"/>
            <a:headEnd/>
            <a:tailEnd/>
          </a:ln>
        </p:spPr>
      </p:pic>
      <p:pic>
        <p:nvPicPr>
          <p:cNvPr id="6" name="Picture 4" descr="C:\Users\user\Desktop\download (1).jpg"/>
          <p:cNvPicPr>
            <a:picLocks noChangeAspect="1" noChangeArrowheads="1"/>
          </p:cNvPicPr>
          <p:nvPr/>
        </p:nvPicPr>
        <p:blipFill>
          <a:blip r:embed="rId3" cstate="print"/>
          <a:srcRect/>
          <a:stretch>
            <a:fillRect/>
          </a:stretch>
        </p:blipFill>
        <p:spPr bwMode="auto">
          <a:xfrm>
            <a:off x="1500166" y="4714884"/>
            <a:ext cx="788331" cy="857256"/>
          </a:xfrm>
          <a:prstGeom prst="rect">
            <a:avLst/>
          </a:prstGeom>
          <a:noFill/>
        </p:spPr>
      </p:pic>
      <p:pic>
        <p:nvPicPr>
          <p:cNvPr id="7" name="Picture 2" descr="C:\Users\user\Desktop\download.jpg"/>
          <p:cNvPicPr>
            <a:picLocks noChangeAspect="1" noChangeArrowheads="1"/>
          </p:cNvPicPr>
          <p:nvPr/>
        </p:nvPicPr>
        <p:blipFill>
          <a:blip r:embed="rId4" cstate="print"/>
          <a:srcRect/>
          <a:stretch>
            <a:fillRect/>
          </a:stretch>
        </p:blipFill>
        <p:spPr bwMode="auto">
          <a:xfrm>
            <a:off x="214282" y="4714884"/>
            <a:ext cx="785818" cy="789748"/>
          </a:xfrm>
          <a:prstGeom prst="rect">
            <a:avLst/>
          </a:prstGeom>
          <a:noFill/>
        </p:spPr>
      </p:pic>
      <p:pic>
        <p:nvPicPr>
          <p:cNvPr id="9" name="Picture 7" descr="C:\Users\user\Desktop\12047150_912272668855658_4541101338334589751_n.jpg"/>
          <p:cNvPicPr>
            <a:picLocks noChangeAspect="1" noChangeArrowheads="1"/>
          </p:cNvPicPr>
          <p:nvPr/>
        </p:nvPicPr>
        <p:blipFill>
          <a:blip r:embed="rId5" cstate="print"/>
          <a:srcRect/>
          <a:stretch>
            <a:fillRect/>
          </a:stretch>
        </p:blipFill>
        <p:spPr bwMode="auto">
          <a:xfrm>
            <a:off x="5072066" y="4714884"/>
            <a:ext cx="974658" cy="785818"/>
          </a:xfrm>
          <a:prstGeom prst="rect">
            <a:avLst/>
          </a:prstGeom>
          <a:noFill/>
        </p:spPr>
      </p:pic>
      <p:pic>
        <p:nvPicPr>
          <p:cNvPr id="10" name="Picture 5" descr="C:\Users\user\Desktop\Vilnius_university_logo.svg.png"/>
          <p:cNvPicPr>
            <a:picLocks noChangeAspect="1" noChangeArrowheads="1"/>
          </p:cNvPicPr>
          <p:nvPr/>
        </p:nvPicPr>
        <p:blipFill>
          <a:blip r:embed="rId6" cstate="print"/>
          <a:srcRect/>
          <a:stretch>
            <a:fillRect/>
          </a:stretch>
        </p:blipFill>
        <p:spPr bwMode="auto">
          <a:xfrm>
            <a:off x="2714612" y="4714884"/>
            <a:ext cx="714380" cy="799481"/>
          </a:xfrm>
          <a:prstGeom prst="rect">
            <a:avLst/>
          </a:prstGeom>
          <a:noFill/>
        </p:spPr>
      </p:pic>
      <p:pic>
        <p:nvPicPr>
          <p:cNvPr id="12" name="Picture 8" descr="C:\Users\user\Desktop\DNU_gerb.png"/>
          <p:cNvPicPr>
            <a:picLocks noChangeAspect="1" noChangeArrowheads="1"/>
          </p:cNvPicPr>
          <p:nvPr/>
        </p:nvPicPr>
        <p:blipFill>
          <a:blip r:embed="rId7" cstate="print"/>
          <a:srcRect/>
          <a:stretch>
            <a:fillRect/>
          </a:stretch>
        </p:blipFill>
        <p:spPr bwMode="auto">
          <a:xfrm>
            <a:off x="3857620" y="4714884"/>
            <a:ext cx="807348" cy="785818"/>
          </a:xfrm>
          <a:prstGeom prst="rect">
            <a:avLst/>
          </a:prstGeom>
          <a:noFill/>
        </p:spPr>
      </p:pic>
      <p:pic>
        <p:nvPicPr>
          <p:cNvPr id="13" name="Picture 10" descr="C:\Users\user\Desktop\tsu-logo.png"/>
          <p:cNvPicPr>
            <a:picLocks noChangeAspect="1" noChangeArrowheads="1"/>
          </p:cNvPicPr>
          <p:nvPr/>
        </p:nvPicPr>
        <p:blipFill>
          <a:blip r:embed="rId8" cstate="print"/>
          <a:srcRect/>
          <a:stretch>
            <a:fillRect/>
          </a:stretch>
        </p:blipFill>
        <p:spPr bwMode="auto">
          <a:xfrm>
            <a:off x="285720" y="5715016"/>
            <a:ext cx="867668" cy="857256"/>
          </a:xfrm>
          <a:prstGeom prst="rect">
            <a:avLst/>
          </a:prstGeom>
          <a:noFill/>
        </p:spPr>
      </p:pic>
      <p:pic>
        <p:nvPicPr>
          <p:cNvPr id="14" name="Picture 11" descr="C:\Users\user\Desktop\11536052_1006573292688587_3079318333648815974_n.png"/>
          <p:cNvPicPr>
            <a:picLocks noChangeAspect="1" noChangeArrowheads="1"/>
          </p:cNvPicPr>
          <p:nvPr/>
        </p:nvPicPr>
        <p:blipFill>
          <a:blip r:embed="rId9" cstate="print"/>
          <a:srcRect/>
          <a:stretch>
            <a:fillRect/>
          </a:stretch>
        </p:blipFill>
        <p:spPr bwMode="auto">
          <a:xfrm>
            <a:off x="7643834" y="4714884"/>
            <a:ext cx="857256" cy="864214"/>
          </a:xfrm>
          <a:prstGeom prst="rect">
            <a:avLst/>
          </a:prstGeom>
          <a:noFill/>
        </p:spPr>
      </p:pic>
      <p:pic>
        <p:nvPicPr>
          <p:cNvPr id="15" name="Picture 9" descr="C:\Users\user\Desktop\10423286_443800042435157_2380589389009550518_n.png"/>
          <p:cNvPicPr>
            <a:picLocks noChangeAspect="1" noChangeArrowheads="1"/>
          </p:cNvPicPr>
          <p:nvPr/>
        </p:nvPicPr>
        <p:blipFill>
          <a:blip r:embed="rId10" cstate="print"/>
          <a:srcRect/>
          <a:stretch>
            <a:fillRect/>
          </a:stretch>
        </p:blipFill>
        <p:spPr bwMode="auto">
          <a:xfrm>
            <a:off x="6429388" y="4714884"/>
            <a:ext cx="857256" cy="885831"/>
          </a:xfrm>
          <a:prstGeom prst="rect">
            <a:avLst/>
          </a:prstGeom>
          <a:noFill/>
        </p:spPr>
      </p:pic>
      <p:sp>
        <p:nvSpPr>
          <p:cNvPr id="16" name="Rectangle 15"/>
          <p:cNvSpPr/>
          <p:nvPr/>
        </p:nvSpPr>
        <p:spPr>
          <a:xfrm>
            <a:off x="6429388" y="6215082"/>
            <a:ext cx="2310312" cy="369332"/>
          </a:xfrm>
          <a:prstGeom prst="rect">
            <a:avLst/>
          </a:prstGeom>
        </p:spPr>
        <p:txBody>
          <a:bodyPr wrap="none">
            <a:spAutoFit/>
          </a:bodyPr>
          <a:lstStyle/>
          <a:p>
            <a:r>
              <a:rPr lang="en-US" dirty="0" smtClean="0"/>
              <a:t>http://dimtegu.tsu.ge/</a:t>
            </a:r>
            <a:endParaRPr lang="en-US" dirty="0"/>
          </a:p>
        </p:txBody>
      </p:sp>
      <p:pic>
        <p:nvPicPr>
          <p:cNvPr id="17" name="Picture 2" descr="C:\Users\user\Desktop\logoebi\logos\CCIIR logo_Correct.jpg"/>
          <p:cNvPicPr>
            <a:picLocks noChangeAspect="1" noChangeArrowheads="1"/>
          </p:cNvPicPr>
          <p:nvPr/>
        </p:nvPicPr>
        <p:blipFill>
          <a:blip r:embed="rId11" cstate="print"/>
          <a:srcRect/>
          <a:stretch>
            <a:fillRect/>
          </a:stretch>
        </p:blipFill>
        <p:spPr bwMode="auto">
          <a:xfrm>
            <a:off x="1357290" y="5643578"/>
            <a:ext cx="1000132" cy="995166"/>
          </a:xfrm>
          <a:prstGeom prst="rect">
            <a:avLst/>
          </a:prstGeom>
          <a:noFill/>
        </p:spPr>
      </p:pic>
      <p:sp>
        <p:nvSpPr>
          <p:cNvPr id="18" name="Rectangle 17"/>
          <p:cNvSpPr/>
          <p:nvPr/>
        </p:nvSpPr>
        <p:spPr>
          <a:xfrm>
            <a:off x="2643174" y="2285992"/>
            <a:ext cx="3929074" cy="707886"/>
          </a:xfrm>
          <a:prstGeom prst="rect">
            <a:avLst/>
          </a:prstGeom>
        </p:spPr>
        <p:txBody>
          <a:bodyPr wrap="square">
            <a:spAutoFit/>
          </a:bodyPr>
          <a:lstStyle/>
          <a:p>
            <a:r>
              <a:rPr lang="en-US" sz="2000" b="1" dirty="0" smtClean="0">
                <a:latin typeface="Sylfaen" pitchFamily="18" charset="0"/>
              </a:rPr>
              <a:t>  DIMTEGU Consortium Meeting</a:t>
            </a:r>
            <a:br>
              <a:rPr lang="en-US" sz="2000" b="1" dirty="0" smtClean="0">
                <a:latin typeface="Sylfaen" pitchFamily="18" charset="0"/>
              </a:rPr>
            </a:br>
            <a:endParaRPr lang="en-US" sz="2000" b="1" dirty="0"/>
          </a:p>
        </p:txBody>
      </p:sp>
      <p:sp>
        <p:nvSpPr>
          <p:cNvPr id="19" name="Rectangle 18"/>
          <p:cNvSpPr/>
          <p:nvPr/>
        </p:nvSpPr>
        <p:spPr>
          <a:xfrm>
            <a:off x="2428860" y="2786058"/>
            <a:ext cx="4429156" cy="1631216"/>
          </a:xfrm>
          <a:prstGeom prst="rect">
            <a:avLst/>
          </a:prstGeom>
        </p:spPr>
        <p:txBody>
          <a:bodyPr wrap="square">
            <a:spAutoFit/>
          </a:bodyPr>
          <a:lstStyle/>
          <a:p>
            <a:pPr algn="ctr">
              <a:lnSpc>
                <a:spcPct val="150000"/>
              </a:lnSpc>
            </a:pPr>
            <a:r>
              <a:rPr lang="de-DE" sz="2000" b="1" dirty="0" smtClean="0">
                <a:latin typeface="Sylfaen" pitchFamily="18" charset="0"/>
              </a:rPr>
              <a:t>Workshop</a:t>
            </a:r>
          </a:p>
          <a:p>
            <a:pPr algn="ctr">
              <a:lnSpc>
                <a:spcPct val="150000"/>
              </a:lnSpc>
            </a:pPr>
            <a:r>
              <a:rPr lang="en-US" sz="2000" b="1" dirty="0" smtClean="0">
                <a:latin typeface="Sylfaen" pitchFamily="18" charset="0"/>
              </a:rPr>
              <a:t>April 2</a:t>
            </a:r>
            <a:r>
              <a:rPr lang="en-US" sz="2000" b="1" baseline="30000" dirty="0" smtClean="0">
                <a:latin typeface="Sylfaen" pitchFamily="18" charset="0"/>
              </a:rPr>
              <a:t>nd</a:t>
            </a:r>
            <a:r>
              <a:rPr lang="en-US" sz="2000" b="1" dirty="0" smtClean="0">
                <a:latin typeface="Sylfaen" pitchFamily="18" charset="0"/>
              </a:rPr>
              <a:t>-5</a:t>
            </a:r>
            <a:r>
              <a:rPr lang="en-US" sz="2000" b="1" baseline="30000" dirty="0" smtClean="0">
                <a:latin typeface="Sylfaen" pitchFamily="18" charset="0"/>
              </a:rPr>
              <a:t>th</a:t>
            </a:r>
            <a:r>
              <a:rPr lang="en-US" sz="2000" b="1" dirty="0" smtClean="0">
                <a:latin typeface="Sylfaen" pitchFamily="18" charset="0"/>
              </a:rPr>
              <a:t> 2016</a:t>
            </a:r>
            <a:r>
              <a:rPr lang="ka-GE" sz="2000" b="1" dirty="0" smtClean="0">
                <a:latin typeface="Sylfaen" pitchFamily="18" charset="0"/>
              </a:rPr>
              <a:t>,</a:t>
            </a:r>
            <a:r>
              <a:rPr lang="en-US" sz="2000" b="1" dirty="0" smtClean="0">
                <a:latin typeface="Sylfaen" pitchFamily="18" charset="0"/>
              </a:rPr>
              <a:t> Kiev, Ukraine</a:t>
            </a:r>
          </a:p>
          <a:p>
            <a:pPr algn="ctr"/>
            <a:endParaRPr lang="en-US" sz="2000" b="1" dirty="0" smtClean="0">
              <a:latin typeface="Sylfaen" pitchFamily="18" charset="0"/>
            </a:endParaRPr>
          </a:p>
          <a:p>
            <a:pPr algn="ctr"/>
            <a:r>
              <a:rPr lang="en-US" sz="2000" b="1" dirty="0" smtClean="0">
                <a:latin typeface="Sylfaen" pitchFamily="18" charset="0"/>
              </a:rPr>
              <a:t>Hotel "Kozatskiy" Conference Hall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a:solidFill>
            <a:schemeClr val="tx2"/>
          </a:solidFill>
        </p:spPr>
        <p:txBody>
          <a:bodyPr>
            <a:normAutofit/>
          </a:bodyPr>
          <a:lstStyle/>
          <a:p>
            <a:r>
              <a:rPr lang="en-US" sz="2000" dirty="0" smtClean="0">
                <a:solidFill>
                  <a:schemeClr val="bg1"/>
                </a:solidFill>
                <a:latin typeface="Sylfaen" pitchFamily="18" charset="0"/>
              </a:rPr>
              <a:t>About  CCIIR </a:t>
            </a:r>
            <a:endParaRPr lang="de-DE" sz="2000" dirty="0">
              <a:solidFill>
                <a:schemeClr val="bg1"/>
              </a:solidFill>
              <a:latin typeface="Sylfaen" pitchFamily="18" charset="0"/>
            </a:endParaRPr>
          </a:p>
        </p:txBody>
      </p:sp>
      <p:sp>
        <p:nvSpPr>
          <p:cNvPr id="3" name="Content Placeholder 2"/>
          <p:cNvSpPr>
            <a:spLocks noGrp="1"/>
          </p:cNvSpPr>
          <p:nvPr>
            <p:ph sz="half" idx="1"/>
          </p:nvPr>
        </p:nvSpPr>
        <p:spPr>
          <a:xfrm>
            <a:off x="250032" y="1052736"/>
            <a:ext cx="5258072" cy="5795534"/>
          </a:xfrm>
        </p:spPr>
        <p:txBody>
          <a:bodyPr>
            <a:normAutofit fontScale="25000" lnSpcReduction="20000"/>
          </a:bodyPr>
          <a:lstStyle/>
          <a:p>
            <a:pPr>
              <a:lnSpc>
                <a:spcPct val="150000"/>
              </a:lnSpc>
              <a:buNone/>
            </a:pPr>
            <a:r>
              <a:rPr lang="en-US" sz="5600" b="1" dirty="0" smtClean="0">
                <a:latin typeface="Sylfaen" pitchFamily="18" charset="0"/>
              </a:rPr>
              <a:t>Centre for Civil Integration and Inter-Ethnic Relations (CCIIR) </a:t>
            </a:r>
            <a:r>
              <a:rPr lang="en-US" sz="5600" dirty="0" smtClean="0">
                <a:latin typeface="Sylfaen" pitchFamily="18" charset="0"/>
              </a:rPr>
              <a:t>- non-governmental, non-commercial organization. </a:t>
            </a:r>
          </a:p>
          <a:p>
            <a:pPr>
              <a:lnSpc>
                <a:spcPct val="150000"/>
              </a:lnSpc>
              <a:buNone/>
            </a:pPr>
            <a:r>
              <a:rPr lang="en-US" sz="5600" dirty="0" smtClean="0">
                <a:latin typeface="Sylfaen" pitchFamily="18" charset="0"/>
              </a:rPr>
              <a:t>Working on needs and demands existing in education system of Georgia. </a:t>
            </a:r>
          </a:p>
          <a:p>
            <a:pPr>
              <a:lnSpc>
                <a:spcPct val="150000"/>
              </a:lnSpc>
              <a:buNone/>
            </a:pPr>
            <a:r>
              <a:rPr lang="en-US" sz="5600" dirty="0" smtClean="0">
                <a:latin typeface="Sylfaen" pitchFamily="18" charset="0"/>
              </a:rPr>
              <a:t>The main goal of the organization is to support the integration and re-integration process of ethnic minority population of Georgia through empowerment, advocacy, capacity building and education interventions enabling them to be equal participants of social, cultural, political and economic life of the country.</a:t>
            </a:r>
          </a:p>
          <a:p>
            <a:pPr>
              <a:lnSpc>
                <a:spcPct val="150000"/>
              </a:lnSpc>
              <a:buNone/>
            </a:pPr>
            <a:r>
              <a:rPr lang="en-US" sz="5600" dirty="0" smtClean="0">
                <a:latin typeface="Sylfaen" pitchFamily="18" charset="0"/>
              </a:rPr>
              <a:t> The diverse and multilevel approach including development of teaching, learning and methodological resources, training courses and workshops for teachers and educators, development of university programs and courses, mobilization of  local population and awareness raising campaigns, study tours and exchange programs - this is an incomplete list of those interventions the organization is undertaking regularly.</a:t>
            </a:r>
            <a:endParaRPr lang="ka-GE" sz="5600" dirty="0" smtClean="0">
              <a:latin typeface="Sylfaen" pitchFamily="18" charset="0"/>
            </a:endParaRPr>
          </a:p>
          <a:p>
            <a:pPr>
              <a:lnSpc>
                <a:spcPct val="150000"/>
              </a:lnSpc>
              <a:buNone/>
            </a:pPr>
            <a:endParaRPr lang="ka-GE" sz="1800" dirty="0" smtClean="0">
              <a:latin typeface="Sylfaen" pitchFamily="18" charset="0"/>
            </a:endParaRPr>
          </a:p>
          <a:p>
            <a:pPr>
              <a:lnSpc>
                <a:spcPct val="150000"/>
              </a:lnSpc>
              <a:buNone/>
            </a:pPr>
            <a:endParaRPr lang="en-US" sz="1400" dirty="0" smtClean="0">
              <a:latin typeface="Sylfaen" pitchFamily="18" charset="0"/>
            </a:endParaRPr>
          </a:p>
          <a:p>
            <a:pPr>
              <a:buNone/>
            </a:pPr>
            <a:r>
              <a:rPr lang="ka-GE" sz="1400" dirty="0" smtClean="0"/>
              <a:t/>
            </a:r>
            <a:br>
              <a:rPr lang="ka-GE" sz="1400" dirty="0" smtClean="0"/>
            </a:br>
            <a:endParaRPr lang="ka-GE" sz="1400" dirty="0" smtClean="0">
              <a:latin typeface="Sylfaen" pitchFamily="18" charset="0"/>
            </a:endParaRPr>
          </a:p>
        </p:txBody>
      </p:sp>
      <p:sp>
        <p:nvSpPr>
          <p:cNvPr id="4" name="Content Placeholder 3"/>
          <p:cNvSpPr>
            <a:spLocks noGrp="1"/>
          </p:cNvSpPr>
          <p:nvPr>
            <p:ph sz="half" idx="2"/>
          </p:nvPr>
        </p:nvSpPr>
        <p:spPr>
          <a:xfrm>
            <a:off x="5940152" y="1124744"/>
            <a:ext cx="3203848" cy="4643470"/>
          </a:xfrm>
        </p:spPr>
        <p:txBody>
          <a:bodyPr>
            <a:noAutofit/>
          </a:bodyPr>
          <a:lstStyle/>
          <a:p>
            <a:pPr>
              <a:buNone/>
            </a:pPr>
            <a:r>
              <a:rPr lang="ka-GE" sz="1400" b="1" dirty="0" smtClean="0">
                <a:latin typeface="Sylfaen" pitchFamily="18" charset="0"/>
              </a:rPr>
              <a:t>      </a:t>
            </a:r>
            <a:r>
              <a:rPr lang="ka-GE" sz="1600" b="1" dirty="0" smtClean="0">
                <a:latin typeface="Sylfaen" pitchFamily="18" charset="0"/>
              </a:rPr>
              <a:t>  </a:t>
            </a:r>
            <a:r>
              <a:rPr lang="en-US" sz="1600" b="1" dirty="0" smtClean="0">
                <a:latin typeface="Sylfaen" pitchFamily="18" charset="0"/>
              </a:rPr>
              <a:t>     Since 2005</a:t>
            </a:r>
          </a:p>
          <a:p>
            <a:pPr>
              <a:buNone/>
            </a:pPr>
            <a:r>
              <a:rPr lang="en-US" sz="1600" dirty="0" smtClean="0">
                <a:latin typeface="Sylfaen" pitchFamily="18" charset="0"/>
              </a:rPr>
              <a:t>     (Programs &amp; Priorities)</a:t>
            </a:r>
            <a:endParaRPr lang="ka-GE" sz="1600" b="1" dirty="0" smtClean="0">
              <a:latin typeface="Sylfaen" pitchFamily="18" charset="0"/>
            </a:endParaRPr>
          </a:p>
          <a:p>
            <a:pPr>
              <a:buNone/>
            </a:pPr>
            <a:endParaRPr lang="ka-GE" sz="1600" b="1" dirty="0" smtClean="0">
              <a:latin typeface="Sylfaen" pitchFamily="18" charset="0"/>
            </a:endParaRPr>
          </a:p>
          <a:p>
            <a:pPr>
              <a:buFont typeface="Wingdings" pitchFamily="2" charset="2"/>
              <a:buChar char="Ø"/>
            </a:pPr>
            <a:r>
              <a:rPr lang="en-US" sz="1600" dirty="0" smtClean="0">
                <a:latin typeface="Sylfaen" pitchFamily="18" charset="0"/>
              </a:rPr>
              <a:t>Multilingual/Multicultural Educational Projects</a:t>
            </a:r>
          </a:p>
          <a:p>
            <a:pPr>
              <a:buFont typeface="Wingdings" pitchFamily="2" charset="2"/>
              <a:buChar char="Ø"/>
            </a:pPr>
            <a:r>
              <a:rPr lang="en-US" sz="1600" dirty="0" smtClean="0">
                <a:latin typeface="Sylfaen" pitchFamily="18" charset="0"/>
              </a:rPr>
              <a:t>Policy study &amp; Analysis</a:t>
            </a:r>
          </a:p>
          <a:p>
            <a:pPr>
              <a:buFont typeface="Wingdings" pitchFamily="2" charset="2"/>
              <a:buChar char="Ø"/>
            </a:pPr>
            <a:r>
              <a:rPr lang="en-US" sz="1600" dirty="0" smtClean="0">
                <a:latin typeface="Sylfaen" pitchFamily="18" charset="0"/>
              </a:rPr>
              <a:t>Teachers' Education </a:t>
            </a:r>
          </a:p>
          <a:p>
            <a:pPr>
              <a:buFont typeface="Wingdings" pitchFamily="2" charset="2"/>
              <a:buChar char="Ø"/>
            </a:pPr>
            <a:r>
              <a:rPr lang="en-US" sz="1600" dirty="0" smtClean="0">
                <a:latin typeface="Sylfaen" pitchFamily="18" charset="0"/>
              </a:rPr>
              <a:t>Higher Education Programs </a:t>
            </a:r>
          </a:p>
          <a:p>
            <a:pPr>
              <a:buFont typeface="Wingdings" pitchFamily="2" charset="2"/>
              <a:buChar char="Ø"/>
            </a:pPr>
            <a:r>
              <a:rPr lang="en-US" sz="1600" dirty="0" smtClean="0">
                <a:latin typeface="Sylfaen" pitchFamily="18" charset="0"/>
              </a:rPr>
              <a:t>Youth Development </a:t>
            </a:r>
          </a:p>
          <a:p>
            <a:pPr>
              <a:buFont typeface="Wingdings" pitchFamily="2" charset="2"/>
              <a:buChar char="Ø"/>
            </a:pPr>
            <a:r>
              <a:rPr lang="en-US" sz="1600" dirty="0" smtClean="0">
                <a:latin typeface="Sylfaen" pitchFamily="18" charset="0"/>
              </a:rPr>
              <a:t>Literacy and bi-literacy</a:t>
            </a:r>
            <a:endParaRPr lang="en-US" sz="1600" dirty="0">
              <a:latin typeface="Sylfaen" pitchFamily="18" charset="0"/>
            </a:endParaRPr>
          </a:p>
        </p:txBody>
      </p:sp>
      <p:pic>
        <p:nvPicPr>
          <p:cNvPr id="5" name="Picture 2" descr="C:\Users\user\Desktop\logoebi\logos\CCIIR logo_Correct.jpg"/>
          <p:cNvPicPr>
            <a:picLocks noChangeAspect="1" noChangeArrowheads="1"/>
          </p:cNvPicPr>
          <p:nvPr/>
        </p:nvPicPr>
        <p:blipFill>
          <a:blip r:embed="rId3" cstate="print"/>
          <a:srcRect/>
          <a:stretch>
            <a:fillRect/>
          </a:stretch>
        </p:blipFill>
        <p:spPr bwMode="auto">
          <a:xfrm>
            <a:off x="0" y="1"/>
            <a:ext cx="1043608" cy="1038427"/>
          </a:xfrm>
          <a:prstGeom prst="rect">
            <a:avLst/>
          </a:prstGeom>
          <a:noFill/>
        </p:spPr>
      </p:pic>
      <p:grpSp>
        <p:nvGrpSpPr>
          <p:cNvPr id="8" name="Group 68"/>
          <p:cNvGrpSpPr>
            <a:grpSpLocks/>
          </p:cNvGrpSpPr>
          <p:nvPr/>
        </p:nvGrpSpPr>
        <p:grpSpPr bwMode="auto">
          <a:xfrm>
            <a:off x="142844" y="6286520"/>
            <a:ext cx="214314" cy="285752"/>
            <a:chOff x="655" y="402"/>
            <a:chExt cx="422" cy="563"/>
          </a:xfrm>
        </p:grpSpPr>
        <p:sp>
          <p:nvSpPr>
            <p:cNvPr id="9" name="Freeform 70"/>
            <p:cNvSpPr>
              <a:spLocks/>
            </p:cNvSpPr>
            <p:nvPr/>
          </p:nvSpPr>
          <p:spPr bwMode="auto">
            <a:xfrm>
              <a:off x="655" y="402"/>
              <a:ext cx="422" cy="563"/>
            </a:xfrm>
            <a:custGeom>
              <a:avLst/>
              <a:gdLst/>
              <a:ahLst/>
              <a:cxnLst>
                <a:cxn ang="0">
                  <a:pos x="212" y="0"/>
                </a:cxn>
                <a:cxn ang="0">
                  <a:pos x="146" y="11"/>
                </a:cxn>
                <a:cxn ang="0">
                  <a:pos x="87" y="40"/>
                </a:cxn>
                <a:cxn ang="0">
                  <a:pos x="40" y="86"/>
                </a:cxn>
                <a:cxn ang="0">
                  <a:pos x="9" y="146"/>
                </a:cxn>
                <a:cxn ang="0">
                  <a:pos x="0" y="214"/>
                </a:cxn>
                <a:cxn ang="0">
                  <a:pos x="1" y="229"/>
                </a:cxn>
                <a:cxn ang="0">
                  <a:pos x="22" y="301"/>
                </a:cxn>
                <a:cxn ang="0">
                  <a:pos x="55" y="358"/>
                </a:cxn>
                <a:cxn ang="0">
                  <a:pos x="98" y="417"/>
                </a:cxn>
                <a:cxn ang="0">
                  <a:pos x="148" y="480"/>
                </a:cxn>
                <a:cxn ang="0">
                  <a:pos x="161" y="497"/>
                </a:cxn>
                <a:cxn ang="0">
                  <a:pos x="174" y="515"/>
                </a:cxn>
                <a:cxn ang="0">
                  <a:pos x="210" y="563"/>
                </a:cxn>
                <a:cxn ang="0">
                  <a:pos x="224" y="545"/>
                </a:cxn>
                <a:cxn ang="0">
                  <a:pos x="266" y="485"/>
                </a:cxn>
                <a:cxn ang="0">
                  <a:pos x="326" y="407"/>
                </a:cxn>
                <a:cxn ang="0">
                  <a:pos x="338" y="393"/>
                </a:cxn>
                <a:cxn ang="0">
                  <a:pos x="378" y="337"/>
                </a:cxn>
                <a:cxn ang="0">
                  <a:pos x="380" y="334"/>
                </a:cxn>
                <a:cxn ang="0">
                  <a:pos x="208" y="334"/>
                </a:cxn>
                <a:cxn ang="0">
                  <a:pos x="190" y="333"/>
                </a:cxn>
                <a:cxn ang="0">
                  <a:pos x="133" y="300"/>
                </a:cxn>
                <a:cxn ang="0">
                  <a:pos x="110" y="237"/>
                </a:cxn>
                <a:cxn ang="0">
                  <a:pos x="112" y="219"/>
                </a:cxn>
                <a:cxn ang="0">
                  <a:pos x="145" y="162"/>
                </a:cxn>
                <a:cxn ang="0">
                  <a:pos x="208" y="139"/>
                </a:cxn>
                <a:cxn ang="0">
                  <a:pos x="409" y="139"/>
                </a:cxn>
                <a:cxn ang="0">
                  <a:pos x="409" y="138"/>
                </a:cxn>
                <a:cxn ang="0">
                  <a:pos x="377" y="81"/>
                </a:cxn>
                <a:cxn ang="0">
                  <a:pos x="330" y="38"/>
                </a:cxn>
                <a:cxn ang="0">
                  <a:pos x="273" y="10"/>
                </a:cxn>
                <a:cxn ang="0">
                  <a:pos x="227" y="1"/>
                </a:cxn>
                <a:cxn ang="0">
                  <a:pos x="212" y="0"/>
                </a:cxn>
              </a:cxnLst>
              <a:rect l="0" t="0" r="r" b="b"/>
              <a:pathLst>
                <a:path w="422" h="563">
                  <a:moveTo>
                    <a:pt x="212" y="0"/>
                  </a:moveTo>
                  <a:lnTo>
                    <a:pt x="146" y="11"/>
                  </a:lnTo>
                  <a:lnTo>
                    <a:pt x="87" y="40"/>
                  </a:lnTo>
                  <a:lnTo>
                    <a:pt x="40" y="86"/>
                  </a:lnTo>
                  <a:lnTo>
                    <a:pt x="9" y="146"/>
                  </a:lnTo>
                  <a:lnTo>
                    <a:pt x="0" y="214"/>
                  </a:lnTo>
                  <a:lnTo>
                    <a:pt x="1" y="229"/>
                  </a:lnTo>
                  <a:lnTo>
                    <a:pt x="22" y="301"/>
                  </a:lnTo>
                  <a:lnTo>
                    <a:pt x="55" y="358"/>
                  </a:lnTo>
                  <a:lnTo>
                    <a:pt x="98" y="417"/>
                  </a:lnTo>
                  <a:lnTo>
                    <a:pt x="148" y="480"/>
                  </a:lnTo>
                  <a:lnTo>
                    <a:pt x="161" y="497"/>
                  </a:lnTo>
                  <a:lnTo>
                    <a:pt x="174" y="515"/>
                  </a:lnTo>
                  <a:lnTo>
                    <a:pt x="210" y="563"/>
                  </a:lnTo>
                  <a:lnTo>
                    <a:pt x="224" y="545"/>
                  </a:lnTo>
                  <a:lnTo>
                    <a:pt x="266" y="485"/>
                  </a:lnTo>
                  <a:lnTo>
                    <a:pt x="326" y="407"/>
                  </a:lnTo>
                  <a:lnTo>
                    <a:pt x="338" y="393"/>
                  </a:lnTo>
                  <a:lnTo>
                    <a:pt x="378" y="337"/>
                  </a:lnTo>
                  <a:lnTo>
                    <a:pt x="380" y="334"/>
                  </a:lnTo>
                  <a:lnTo>
                    <a:pt x="208" y="334"/>
                  </a:lnTo>
                  <a:lnTo>
                    <a:pt x="190" y="333"/>
                  </a:lnTo>
                  <a:lnTo>
                    <a:pt x="133" y="300"/>
                  </a:lnTo>
                  <a:lnTo>
                    <a:pt x="110" y="237"/>
                  </a:lnTo>
                  <a:lnTo>
                    <a:pt x="112" y="219"/>
                  </a:lnTo>
                  <a:lnTo>
                    <a:pt x="145" y="162"/>
                  </a:lnTo>
                  <a:lnTo>
                    <a:pt x="208" y="139"/>
                  </a:lnTo>
                  <a:lnTo>
                    <a:pt x="409" y="139"/>
                  </a:lnTo>
                  <a:lnTo>
                    <a:pt x="409" y="138"/>
                  </a:lnTo>
                  <a:lnTo>
                    <a:pt x="377" y="81"/>
                  </a:lnTo>
                  <a:lnTo>
                    <a:pt x="330" y="38"/>
                  </a:lnTo>
                  <a:lnTo>
                    <a:pt x="273" y="10"/>
                  </a:lnTo>
                  <a:lnTo>
                    <a:pt x="227" y="1"/>
                  </a:lnTo>
                  <a:lnTo>
                    <a:pt x="21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69"/>
            <p:cNvSpPr>
              <a:spLocks/>
            </p:cNvSpPr>
            <p:nvPr/>
          </p:nvSpPr>
          <p:spPr bwMode="auto">
            <a:xfrm>
              <a:off x="655" y="402"/>
              <a:ext cx="422" cy="563"/>
            </a:xfrm>
            <a:custGeom>
              <a:avLst/>
              <a:gdLst/>
              <a:ahLst/>
              <a:cxnLst>
                <a:cxn ang="0">
                  <a:pos x="409" y="139"/>
                </a:cxn>
                <a:cxn ang="0">
                  <a:pos x="208" y="139"/>
                </a:cxn>
                <a:cxn ang="0">
                  <a:pos x="225" y="141"/>
                </a:cxn>
                <a:cxn ang="0">
                  <a:pos x="242" y="145"/>
                </a:cxn>
                <a:cxn ang="0">
                  <a:pos x="292" y="187"/>
                </a:cxn>
                <a:cxn ang="0">
                  <a:pos x="305" y="237"/>
                </a:cxn>
                <a:cxn ang="0">
                  <a:pos x="304" y="254"/>
                </a:cxn>
                <a:cxn ang="0">
                  <a:pos x="270" y="311"/>
                </a:cxn>
                <a:cxn ang="0">
                  <a:pos x="208" y="334"/>
                </a:cxn>
                <a:cxn ang="0">
                  <a:pos x="380" y="334"/>
                </a:cxn>
                <a:cxn ang="0">
                  <a:pos x="412" y="268"/>
                </a:cxn>
                <a:cxn ang="0">
                  <a:pos x="421" y="207"/>
                </a:cxn>
                <a:cxn ang="0">
                  <a:pos x="420" y="189"/>
                </a:cxn>
                <a:cxn ang="0">
                  <a:pos x="418" y="171"/>
                </a:cxn>
                <a:cxn ang="0">
                  <a:pos x="414" y="155"/>
                </a:cxn>
                <a:cxn ang="0">
                  <a:pos x="409" y="139"/>
                </a:cxn>
              </a:cxnLst>
              <a:rect l="0" t="0" r="r" b="b"/>
              <a:pathLst>
                <a:path w="422" h="563">
                  <a:moveTo>
                    <a:pt x="409" y="139"/>
                  </a:moveTo>
                  <a:lnTo>
                    <a:pt x="208" y="139"/>
                  </a:lnTo>
                  <a:lnTo>
                    <a:pt x="225" y="141"/>
                  </a:lnTo>
                  <a:lnTo>
                    <a:pt x="242" y="145"/>
                  </a:lnTo>
                  <a:lnTo>
                    <a:pt x="292" y="187"/>
                  </a:lnTo>
                  <a:lnTo>
                    <a:pt x="305" y="237"/>
                  </a:lnTo>
                  <a:lnTo>
                    <a:pt x="304" y="254"/>
                  </a:lnTo>
                  <a:lnTo>
                    <a:pt x="270" y="311"/>
                  </a:lnTo>
                  <a:lnTo>
                    <a:pt x="208" y="334"/>
                  </a:lnTo>
                  <a:lnTo>
                    <a:pt x="380" y="334"/>
                  </a:lnTo>
                  <a:lnTo>
                    <a:pt x="412" y="268"/>
                  </a:lnTo>
                  <a:lnTo>
                    <a:pt x="421" y="207"/>
                  </a:lnTo>
                  <a:lnTo>
                    <a:pt x="420" y="189"/>
                  </a:lnTo>
                  <a:lnTo>
                    <a:pt x="418" y="171"/>
                  </a:lnTo>
                  <a:lnTo>
                    <a:pt x="414" y="155"/>
                  </a:lnTo>
                  <a:lnTo>
                    <a:pt x="409" y="1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 name="Rectangle 10"/>
          <p:cNvSpPr/>
          <p:nvPr/>
        </p:nvSpPr>
        <p:spPr>
          <a:xfrm>
            <a:off x="428596" y="6215082"/>
            <a:ext cx="2133918" cy="461665"/>
          </a:xfrm>
          <a:prstGeom prst="rect">
            <a:avLst/>
          </a:prstGeom>
        </p:spPr>
        <p:txBody>
          <a:bodyPr wrap="none">
            <a:spAutoFit/>
          </a:bodyPr>
          <a:lstStyle/>
          <a:p>
            <a:r>
              <a:rPr lang="en-GB" sz="1400" dirty="0" smtClean="0">
                <a:solidFill>
                  <a:prstClr val="black"/>
                </a:solidFill>
                <a:latin typeface="Sylfaen" pitchFamily="18" charset="0"/>
              </a:rPr>
              <a:t>Tbilisi, 8/90 </a:t>
            </a:r>
            <a:r>
              <a:rPr lang="en-GB" sz="1400" dirty="0" err="1" smtClean="0">
                <a:solidFill>
                  <a:prstClr val="black"/>
                </a:solidFill>
                <a:latin typeface="Sylfaen" pitchFamily="18" charset="0"/>
              </a:rPr>
              <a:t>Mtskheta</a:t>
            </a:r>
            <a:r>
              <a:rPr lang="en-GB" sz="1400" dirty="0" smtClean="0">
                <a:solidFill>
                  <a:prstClr val="black"/>
                </a:solidFill>
                <a:latin typeface="Sylfaen" pitchFamily="18" charset="0"/>
              </a:rPr>
              <a:t> St.</a:t>
            </a:r>
            <a:r>
              <a:rPr lang="en-GB" sz="2400" dirty="0" smtClean="0">
                <a:solidFill>
                  <a:prstClr val="black"/>
                </a:solidFill>
                <a:latin typeface="Sylfaen" pitchFamily="18" charset="0"/>
              </a:rPr>
              <a:t> </a:t>
            </a:r>
            <a:endParaRPr lang="en-US" dirty="0"/>
          </a:p>
        </p:txBody>
      </p:sp>
      <p:grpSp>
        <p:nvGrpSpPr>
          <p:cNvPr id="12" name="Group 50"/>
          <p:cNvGrpSpPr>
            <a:grpSpLocks/>
          </p:cNvGrpSpPr>
          <p:nvPr/>
        </p:nvGrpSpPr>
        <p:grpSpPr bwMode="auto">
          <a:xfrm>
            <a:off x="2500298" y="6357958"/>
            <a:ext cx="142876" cy="214314"/>
            <a:chOff x="8232" y="-10"/>
            <a:chExt cx="215" cy="564"/>
          </a:xfrm>
        </p:grpSpPr>
        <p:sp>
          <p:nvSpPr>
            <p:cNvPr id="13" name="Freeform 51"/>
            <p:cNvSpPr>
              <a:spLocks/>
            </p:cNvSpPr>
            <p:nvPr/>
          </p:nvSpPr>
          <p:spPr bwMode="auto">
            <a:xfrm>
              <a:off x="8232" y="-10"/>
              <a:ext cx="215" cy="564"/>
            </a:xfrm>
            <a:custGeom>
              <a:avLst/>
              <a:gdLst/>
              <a:ahLst/>
              <a:cxnLst>
                <a:cxn ang="0">
                  <a:pos x="153" y="0"/>
                </a:cxn>
                <a:cxn ang="0">
                  <a:pos x="149" y="0"/>
                </a:cxn>
                <a:cxn ang="0">
                  <a:pos x="145" y="2"/>
                </a:cxn>
                <a:cxn ang="0">
                  <a:pos x="70" y="29"/>
                </a:cxn>
                <a:cxn ang="0">
                  <a:pos x="68" y="30"/>
                </a:cxn>
                <a:cxn ang="0">
                  <a:pos x="65" y="32"/>
                </a:cxn>
                <a:cxn ang="0">
                  <a:pos x="63" y="36"/>
                </a:cxn>
                <a:cxn ang="0">
                  <a:pos x="55" y="52"/>
                </a:cxn>
                <a:cxn ang="0">
                  <a:pos x="26" y="118"/>
                </a:cxn>
                <a:cxn ang="0">
                  <a:pos x="8" y="189"/>
                </a:cxn>
                <a:cxn ang="0">
                  <a:pos x="0" y="264"/>
                </a:cxn>
                <a:cxn ang="0">
                  <a:pos x="0" y="283"/>
                </a:cxn>
                <a:cxn ang="0">
                  <a:pos x="0" y="302"/>
                </a:cxn>
                <a:cxn ang="0">
                  <a:pos x="8" y="376"/>
                </a:cxn>
                <a:cxn ang="0">
                  <a:pos x="26" y="446"/>
                </a:cxn>
                <a:cxn ang="0">
                  <a:pos x="55" y="513"/>
                </a:cxn>
                <a:cxn ang="0">
                  <a:pos x="63" y="529"/>
                </a:cxn>
                <a:cxn ang="0">
                  <a:pos x="65" y="533"/>
                </a:cxn>
                <a:cxn ang="0">
                  <a:pos x="68" y="535"/>
                </a:cxn>
                <a:cxn ang="0">
                  <a:pos x="70" y="536"/>
                </a:cxn>
                <a:cxn ang="0">
                  <a:pos x="145" y="562"/>
                </a:cxn>
                <a:cxn ang="0">
                  <a:pos x="149" y="564"/>
                </a:cxn>
                <a:cxn ang="0">
                  <a:pos x="153" y="564"/>
                </a:cxn>
                <a:cxn ang="0">
                  <a:pos x="159" y="562"/>
                </a:cxn>
                <a:cxn ang="0">
                  <a:pos x="169" y="559"/>
                </a:cxn>
                <a:cxn ang="0">
                  <a:pos x="136" y="431"/>
                </a:cxn>
                <a:cxn ang="0">
                  <a:pos x="103" y="431"/>
                </a:cxn>
                <a:cxn ang="0">
                  <a:pos x="88" y="428"/>
                </a:cxn>
                <a:cxn ang="0">
                  <a:pos x="80" y="418"/>
                </a:cxn>
                <a:cxn ang="0">
                  <a:pos x="80" y="147"/>
                </a:cxn>
                <a:cxn ang="0">
                  <a:pos x="88" y="137"/>
                </a:cxn>
                <a:cxn ang="0">
                  <a:pos x="103" y="134"/>
                </a:cxn>
                <a:cxn ang="0">
                  <a:pos x="124" y="134"/>
                </a:cxn>
                <a:cxn ang="0">
                  <a:pos x="130" y="133"/>
                </a:cxn>
                <a:cxn ang="0">
                  <a:pos x="136" y="133"/>
                </a:cxn>
                <a:cxn ang="0">
                  <a:pos x="169" y="5"/>
                </a:cxn>
                <a:cxn ang="0">
                  <a:pos x="159" y="2"/>
                </a:cxn>
                <a:cxn ang="0">
                  <a:pos x="153" y="0"/>
                </a:cxn>
              </a:cxnLst>
              <a:rect l="0" t="0" r="r" b="b"/>
              <a:pathLst>
                <a:path w="215" h="564">
                  <a:moveTo>
                    <a:pt x="153" y="0"/>
                  </a:moveTo>
                  <a:lnTo>
                    <a:pt x="149" y="0"/>
                  </a:lnTo>
                  <a:lnTo>
                    <a:pt x="145" y="2"/>
                  </a:lnTo>
                  <a:lnTo>
                    <a:pt x="70" y="29"/>
                  </a:lnTo>
                  <a:lnTo>
                    <a:pt x="68" y="30"/>
                  </a:lnTo>
                  <a:lnTo>
                    <a:pt x="65" y="32"/>
                  </a:lnTo>
                  <a:lnTo>
                    <a:pt x="63" y="36"/>
                  </a:lnTo>
                  <a:lnTo>
                    <a:pt x="55" y="52"/>
                  </a:lnTo>
                  <a:lnTo>
                    <a:pt x="26" y="118"/>
                  </a:lnTo>
                  <a:lnTo>
                    <a:pt x="8" y="189"/>
                  </a:lnTo>
                  <a:lnTo>
                    <a:pt x="0" y="264"/>
                  </a:lnTo>
                  <a:lnTo>
                    <a:pt x="0" y="283"/>
                  </a:lnTo>
                  <a:lnTo>
                    <a:pt x="0" y="302"/>
                  </a:lnTo>
                  <a:lnTo>
                    <a:pt x="8" y="376"/>
                  </a:lnTo>
                  <a:lnTo>
                    <a:pt x="26" y="446"/>
                  </a:lnTo>
                  <a:lnTo>
                    <a:pt x="55" y="513"/>
                  </a:lnTo>
                  <a:lnTo>
                    <a:pt x="63" y="529"/>
                  </a:lnTo>
                  <a:lnTo>
                    <a:pt x="65" y="533"/>
                  </a:lnTo>
                  <a:lnTo>
                    <a:pt x="68" y="535"/>
                  </a:lnTo>
                  <a:lnTo>
                    <a:pt x="70" y="536"/>
                  </a:lnTo>
                  <a:lnTo>
                    <a:pt x="145" y="562"/>
                  </a:lnTo>
                  <a:lnTo>
                    <a:pt x="149" y="564"/>
                  </a:lnTo>
                  <a:lnTo>
                    <a:pt x="153" y="564"/>
                  </a:lnTo>
                  <a:lnTo>
                    <a:pt x="159" y="562"/>
                  </a:lnTo>
                  <a:lnTo>
                    <a:pt x="169" y="559"/>
                  </a:lnTo>
                  <a:lnTo>
                    <a:pt x="136" y="431"/>
                  </a:lnTo>
                  <a:lnTo>
                    <a:pt x="103" y="431"/>
                  </a:lnTo>
                  <a:lnTo>
                    <a:pt x="88" y="428"/>
                  </a:lnTo>
                  <a:lnTo>
                    <a:pt x="80" y="418"/>
                  </a:lnTo>
                  <a:lnTo>
                    <a:pt x="80" y="147"/>
                  </a:lnTo>
                  <a:lnTo>
                    <a:pt x="88" y="137"/>
                  </a:lnTo>
                  <a:lnTo>
                    <a:pt x="103" y="134"/>
                  </a:lnTo>
                  <a:lnTo>
                    <a:pt x="124" y="134"/>
                  </a:lnTo>
                  <a:lnTo>
                    <a:pt x="130" y="133"/>
                  </a:lnTo>
                  <a:lnTo>
                    <a:pt x="136" y="133"/>
                  </a:lnTo>
                  <a:lnTo>
                    <a:pt x="169" y="5"/>
                  </a:lnTo>
                  <a:lnTo>
                    <a:pt x="159" y="2"/>
                  </a:lnTo>
                  <a:lnTo>
                    <a:pt x="15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Freeform 52"/>
            <p:cNvSpPr>
              <a:spLocks/>
            </p:cNvSpPr>
            <p:nvPr/>
          </p:nvSpPr>
          <p:spPr bwMode="auto">
            <a:xfrm>
              <a:off x="8232" y="-10"/>
              <a:ext cx="215" cy="564"/>
            </a:xfrm>
            <a:custGeom>
              <a:avLst/>
              <a:gdLst/>
              <a:ahLst/>
              <a:cxnLst>
                <a:cxn ang="0">
                  <a:pos x="150" y="432"/>
                </a:cxn>
                <a:cxn ang="0">
                  <a:pos x="181" y="558"/>
                </a:cxn>
                <a:cxn ang="0">
                  <a:pos x="204" y="552"/>
                </a:cxn>
                <a:cxn ang="0">
                  <a:pos x="211" y="551"/>
                </a:cxn>
                <a:cxn ang="0">
                  <a:pos x="213" y="547"/>
                </a:cxn>
                <a:cxn ang="0">
                  <a:pos x="211" y="542"/>
                </a:cxn>
                <a:cxn ang="0">
                  <a:pos x="185" y="439"/>
                </a:cxn>
                <a:cxn ang="0">
                  <a:pos x="185" y="435"/>
                </a:cxn>
                <a:cxn ang="0">
                  <a:pos x="183" y="433"/>
                </a:cxn>
                <a:cxn ang="0">
                  <a:pos x="178" y="433"/>
                </a:cxn>
                <a:cxn ang="0">
                  <a:pos x="150" y="432"/>
                </a:cxn>
              </a:cxnLst>
              <a:rect l="0" t="0" r="r" b="b"/>
              <a:pathLst>
                <a:path w="215" h="564">
                  <a:moveTo>
                    <a:pt x="150" y="432"/>
                  </a:moveTo>
                  <a:lnTo>
                    <a:pt x="181" y="558"/>
                  </a:lnTo>
                  <a:lnTo>
                    <a:pt x="204" y="552"/>
                  </a:lnTo>
                  <a:lnTo>
                    <a:pt x="211" y="551"/>
                  </a:lnTo>
                  <a:lnTo>
                    <a:pt x="213" y="547"/>
                  </a:lnTo>
                  <a:lnTo>
                    <a:pt x="211" y="542"/>
                  </a:lnTo>
                  <a:lnTo>
                    <a:pt x="185" y="439"/>
                  </a:lnTo>
                  <a:lnTo>
                    <a:pt x="185" y="435"/>
                  </a:lnTo>
                  <a:lnTo>
                    <a:pt x="183" y="433"/>
                  </a:lnTo>
                  <a:lnTo>
                    <a:pt x="178" y="433"/>
                  </a:lnTo>
                  <a:lnTo>
                    <a:pt x="150" y="4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53"/>
            <p:cNvSpPr>
              <a:spLocks/>
            </p:cNvSpPr>
            <p:nvPr/>
          </p:nvSpPr>
          <p:spPr bwMode="auto">
            <a:xfrm>
              <a:off x="8232" y="-10"/>
              <a:ext cx="215" cy="564"/>
            </a:xfrm>
            <a:custGeom>
              <a:avLst/>
              <a:gdLst/>
              <a:ahLst/>
              <a:cxnLst>
                <a:cxn ang="0">
                  <a:pos x="181" y="7"/>
                </a:cxn>
                <a:cxn ang="0">
                  <a:pos x="150" y="132"/>
                </a:cxn>
                <a:cxn ang="0">
                  <a:pos x="183" y="132"/>
                </a:cxn>
                <a:cxn ang="0">
                  <a:pos x="185" y="130"/>
                </a:cxn>
                <a:cxn ang="0">
                  <a:pos x="185" y="126"/>
                </a:cxn>
                <a:cxn ang="0">
                  <a:pos x="212" y="24"/>
                </a:cxn>
                <a:cxn ang="0">
                  <a:pos x="214" y="18"/>
                </a:cxn>
                <a:cxn ang="0">
                  <a:pos x="212" y="14"/>
                </a:cxn>
                <a:cxn ang="0">
                  <a:pos x="205" y="13"/>
                </a:cxn>
                <a:cxn ang="0">
                  <a:pos x="181" y="7"/>
                </a:cxn>
              </a:cxnLst>
              <a:rect l="0" t="0" r="r" b="b"/>
              <a:pathLst>
                <a:path w="215" h="564">
                  <a:moveTo>
                    <a:pt x="181" y="7"/>
                  </a:moveTo>
                  <a:lnTo>
                    <a:pt x="150" y="132"/>
                  </a:lnTo>
                  <a:lnTo>
                    <a:pt x="183" y="132"/>
                  </a:lnTo>
                  <a:lnTo>
                    <a:pt x="185" y="130"/>
                  </a:lnTo>
                  <a:lnTo>
                    <a:pt x="185" y="126"/>
                  </a:lnTo>
                  <a:lnTo>
                    <a:pt x="212" y="24"/>
                  </a:lnTo>
                  <a:lnTo>
                    <a:pt x="214" y="18"/>
                  </a:lnTo>
                  <a:lnTo>
                    <a:pt x="212" y="14"/>
                  </a:lnTo>
                  <a:lnTo>
                    <a:pt x="205" y="13"/>
                  </a:lnTo>
                  <a:lnTo>
                    <a:pt x="181"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 name="Rectangle 15"/>
          <p:cNvSpPr/>
          <p:nvPr/>
        </p:nvSpPr>
        <p:spPr>
          <a:xfrm>
            <a:off x="2643174" y="6357958"/>
            <a:ext cx="1441420" cy="307777"/>
          </a:xfrm>
          <a:prstGeom prst="rect">
            <a:avLst/>
          </a:prstGeom>
        </p:spPr>
        <p:txBody>
          <a:bodyPr wrap="none">
            <a:spAutoFit/>
          </a:bodyPr>
          <a:lstStyle/>
          <a:p>
            <a:r>
              <a:rPr lang="en-GB" sz="1400" dirty="0" smtClean="0">
                <a:solidFill>
                  <a:prstClr val="black"/>
                </a:solidFill>
                <a:latin typeface="Sylfaen" pitchFamily="18" charset="0"/>
              </a:rPr>
              <a:t>+99532 2922595 </a:t>
            </a:r>
            <a:endParaRPr lang="en-US" sz="1400" dirty="0"/>
          </a:p>
        </p:txBody>
      </p:sp>
      <p:grpSp>
        <p:nvGrpSpPr>
          <p:cNvPr id="17" name="Group 54"/>
          <p:cNvGrpSpPr>
            <a:grpSpLocks/>
          </p:cNvGrpSpPr>
          <p:nvPr/>
        </p:nvGrpSpPr>
        <p:grpSpPr bwMode="auto">
          <a:xfrm>
            <a:off x="4143372" y="6357958"/>
            <a:ext cx="285752" cy="214314"/>
            <a:chOff x="13269" y="4478"/>
            <a:chExt cx="746" cy="563"/>
          </a:xfrm>
        </p:grpSpPr>
        <p:sp>
          <p:nvSpPr>
            <p:cNvPr id="18" name="Freeform 55"/>
            <p:cNvSpPr>
              <a:spLocks/>
            </p:cNvSpPr>
            <p:nvPr/>
          </p:nvSpPr>
          <p:spPr bwMode="auto">
            <a:xfrm>
              <a:off x="13269" y="4478"/>
              <a:ext cx="746" cy="563"/>
            </a:xfrm>
            <a:custGeom>
              <a:avLst/>
              <a:gdLst/>
              <a:ahLst/>
              <a:cxnLst>
                <a:cxn ang="0">
                  <a:pos x="745" y="0"/>
                </a:cxn>
                <a:cxn ang="0">
                  <a:pos x="0" y="0"/>
                </a:cxn>
                <a:cxn ang="0">
                  <a:pos x="0" y="563"/>
                </a:cxn>
                <a:cxn ang="0">
                  <a:pos x="745" y="563"/>
                </a:cxn>
                <a:cxn ang="0">
                  <a:pos x="745" y="513"/>
                </a:cxn>
                <a:cxn ang="0">
                  <a:pos x="84" y="513"/>
                </a:cxn>
                <a:cxn ang="0">
                  <a:pos x="126" y="471"/>
                </a:cxn>
                <a:cxn ang="0">
                  <a:pos x="50" y="471"/>
                </a:cxn>
                <a:cxn ang="0">
                  <a:pos x="50" y="93"/>
                </a:cxn>
                <a:cxn ang="0">
                  <a:pos x="126" y="93"/>
                </a:cxn>
                <a:cxn ang="0">
                  <a:pos x="84" y="51"/>
                </a:cxn>
                <a:cxn ang="0">
                  <a:pos x="745" y="51"/>
                </a:cxn>
                <a:cxn ang="0">
                  <a:pos x="745" y="0"/>
                </a:cxn>
              </a:cxnLst>
              <a:rect l="0" t="0" r="r" b="b"/>
              <a:pathLst>
                <a:path w="746" h="563">
                  <a:moveTo>
                    <a:pt x="745" y="0"/>
                  </a:moveTo>
                  <a:lnTo>
                    <a:pt x="0" y="0"/>
                  </a:lnTo>
                  <a:lnTo>
                    <a:pt x="0" y="563"/>
                  </a:lnTo>
                  <a:lnTo>
                    <a:pt x="745" y="563"/>
                  </a:lnTo>
                  <a:lnTo>
                    <a:pt x="745" y="513"/>
                  </a:lnTo>
                  <a:lnTo>
                    <a:pt x="84" y="513"/>
                  </a:lnTo>
                  <a:lnTo>
                    <a:pt x="126" y="471"/>
                  </a:lnTo>
                  <a:lnTo>
                    <a:pt x="50" y="471"/>
                  </a:lnTo>
                  <a:lnTo>
                    <a:pt x="50" y="93"/>
                  </a:lnTo>
                  <a:lnTo>
                    <a:pt x="126" y="93"/>
                  </a:lnTo>
                  <a:lnTo>
                    <a:pt x="84" y="51"/>
                  </a:lnTo>
                  <a:lnTo>
                    <a:pt x="745" y="51"/>
                  </a:lnTo>
                  <a:lnTo>
                    <a:pt x="74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56"/>
            <p:cNvSpPr>
              <a:spLocks/>
            </p:cNvSpPr>
            <p:nvPr/>
          </p:nvSpPr>
          <p:spPr bwMode="auto">
            <a:xfrm>
              <a:off x="13269" y="4478"/>
              <a:ext cx="746" cy="563"/>
            </a:xfrm>
            <a:custGeom>
              <a:avLst/>
              <a:gdLst/>
              <a:ahLst/>
              <a:cxnLst>
                <a:cxn ang="0">
                  <a:pos x="541" y="318"/>
                </a:cxn>
                <a:cxn ang="0">
                  <a:pos x="468" y="318"/>
                </a:cxn>
                <a:cxn ang="0">
                  <a:pos x="662" y="512"/>
                </a:cxn>
                <a:cxn ang="0">
                  <a:pos x="84" y="513"/>
                </a:cxn>
                <a:cxn ang="0">
                  <a:pos x="745" y="513"/>
                </a:cxn>
                <a:cxn ang="0">
                  <a:pos x="745" y="471"/>
                </a:cxn>
                <a:cxn ang="0">
                  <a:pos x="695" y="471"/>
                </a:cxn>
                <a:cxn ang="0">
                  <a:pos x="541" y="318"/>
                </a:cxn>
              </a:cxnLst>
              <a:rect l="0" t="0" r="r" b="b"/>
              <a:pathLst>
                <a:path w="746" h="563">
                  <a:moveTo>
                    <a:pt x="541" y="318"/>
                  </a:moveTo>
                  <a:lnTo>
                    <a:pt x="468" y="318"/>
                  </a:lnTo>
                  <a:lnTo>
                    <a:pt x="662" y="512"/>
                  </a:lnTo>
                  <a:lnTo>
                    <a:pt x="84" y="513"/>
                  </a:lnTo>
                  <a:lnTo>
                    <a:pt x="745" y="513"/>
                  </a:lnTo>
                  <a:lnTo>
                    <a:pt x="745" y="471"/>
                  </a:lnTo>
                  <a:lnTo>
                    <a:pt x="695" y="471"/>
                  </a:lnTo>
                  <a:lnTo>
                    <a:pt x="541" y="3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57"/>
            <p:cNvSpPr>
              <a:spLocks/>
            </p:cNvSpPr>
            <p:nvPr/>
          </p:nvSpPr>
          <p:spPr bwMode="auto">
            <a:xfrm>
              <a:off x="13269" y="4478"/>
              <a:ext cx="746" cy="563"/>
            </a:xfrm>
            <a:custGeom>
              <a:avLst/>
              <a:gdLst/>
              <a:ahLst/>
              <a:cxnLst>
                <a:cxn ang="0">
                  <a:pos x="126" y="93"/>
                </a:cxn>
                <a:cxn ang="0">
                  <a:pos x="50" y="93"/>
                </a:cxn>
                <a:cxn ang="0">
                  <a:pos x="240" y="280"/>
                </a:cxn>
                <a:cxn ang="0">
                  <a:pos x="50" y="471"/>
                </a:cxn>
                <a:cxn ang="0">
                  <a:pos x="126" y="471"/>
                </a:cxn>
                <a:cxn ang="0">
                  <a:pos x="278" y="319"/>
                </a:cxn>
                <a:cxn ang="0">
                  <a:pos x="351" y="319"/>
                </a:cxn>
                <a:cxn ang="0">
                  <a:pos x="126" y="93"/>
                </a:cxn>
              </a:cxnLst>
              <a:rect l="0" t="0" r="r" b="b"/>
              <a:pathLst>
                <a:path w="746" h="563">
                  <a:moveTo>
                    <a:pt x="126" y="93"/>
                  </a:moveTo>
                  <a:lnTo>
                    <a:pt x="50" y="93"/>
                  </a:lnTo>
                  <a:lnTo>
                    <a:pt x="240" y="280"/>
                  </a:lnTo>
                  <a:lnTo>
                    <a:pt x="50" y="471"/>
                  </a:lnTo>
                  <a:lnTo>
                    <a:pt x="126" y="471"/>
                  </a:lnTo>
                  <a:lnTo>
                    <a:pt x="278" y="319"/>
                  </a:lnTo>
                  <a:lnTo>
                    <a:pt x="351" y="319"/>
                  </a:lnTo>
                  <a:lnTo>
                    <a:pt x="126" y="9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58"/>
            <p:cNvSpPr>
              <a:spLocks/>
            </p:cNvSpPr>
            <p:nvPr/>
          </p:nvSpPr>
          <p:spPr bwMode="auto">
            <a:xfrm>
              <a:off x="13269" y="4478"/>
              <a:ext cx="746" cy="563"/>
            </a:xfrm>
            <a:custGeom>
              <a:avLst/>
              <a:gdLst/>
              <a:ahLst/>
              <a:cxnLst>
                <a:cxn ang="0">
                  <a:pos x="745" y="91"/>
                </a:cxn>
                <a:cxn ang="0">
                  <a:pos x="693" y="91"/>
                </a:cxn>
                <a:cxn ang="0">
                  <a:pos x="695" y="471"/>
                </a:cxn>
                <a:cxn ang="0">
                  <a:pos x="745" y="471"/>
                </a:cxn>
                <a:cxn ang="0">
                  <a:pos x="745" y="91"/>
                </a:cxn>
              </a:cxnLst>
              <a:rect l="0" t="0" r="r" b="b"/>
              <a:pathLst>
                <a:path w="746" h="563">
                  <a:moveTo>
                    <a:pt x="745" y="91"/>
                  </a:moveTo>
                  <a:lnTo>
                    <a:pt x="693" y="91"/>
                  </a:lnTo>
                  <a:lnTo>
                    <a:pt x="695" y="471"/>
                  </a:lnTo>
                  <a:lnTo>
                    <a:pt x="745" y="471"/>
                  </a:lnTo>
                  <a:lnTo>
                    <a:pt x="745"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59"/>
            <p:cNvSpPr>
              <a:spLocks/>
            </p:cNvSpPr>
            <p:nvPr/>
          </p:nvSpPr>
          <p:spPr bwMode="auto">
            <a:xfrm>
              <a:off x="13269" y="4478"/>
              <a:ext cx="746" cy="563"/>
            </a:xfrm>
            <a:custGeom>
              <a:avLst/>
              <a:gdLst/>
              <a:ahLst/>
              <a:cxnLst>
                <a:cxn ang="0">
                  <a:pos x="351" y="319"/>
                </a:cxn>
                <a:cxn ang="0">
                  <a:pos x="278" y="319"/>
                </a:cxn>
                <a:cxn ang="0">
                  <a:pos x="325" y="365"/>
                </a:cxn>
                <a:cxn ang="0">
                  <a:pos x="335" y="372"/>
                </a:cxn>
                <a:cxn ang="0">
                  <a:pos x="346" y="377"/>
                </a:cxn>
                <a:cxn ang="0">
                  <a:pos x="360" y="381"/>
                </a:cxn>
                <a:cxn ang="0">
                  <a:pos x="374" y="382"/>
                </a:cxn>
                <a:cxn ang="0">
                  <a:pos x="389" y="381"/>
                </a:cxn>
                <a:cxn ang="0">
                  <a:pos x="401" y="377"/>
                </a:cxn>
                <a:cxn ang="0">
                  <a:pos x="413" y="371"/>
                </a:cxn>
                <a:cxn ang="0">
                  <a:pos x="423" y="363"/>
                </a:cxn>
                <a:cxn ang="0">
                  <a:pos x="459" y="327"/>
                </a:cxn>
                <a:cxn ang="0">
                  <a:pos x="367" y="327"/>
                </a:cxn>
                <a:cxn ang="0">
                  <a:pos x="359" y="324"/>
                </a:cxn>
                <a:cxn ang="0">
                  <a:pos x="351" y="319"/>
                </a:cxn>
              </a:cxnLst>
              <a:rect l="0" t="0" r="r" b="b"/>
              <a:pathLst>
                <a:path w="746" h="563">
                  <a:moveTo>
                    <a:pt x="351" y="319"/>
                  </a:moveTo>
                  <a:lnTo>
                    <a:pt x="278" y="319"/>
                  </a:lnTo>
                  <a:lnTo>
                    <a:pt x="325" y="365"/>
                  </a:lnTo>
                  <a:lnTo>
                    <a:pt x="335" y="372"/>
                  </a:lnTo>
                  <a:lnTo>
                    <a:pt x="346" y="377"/>
                  </a:lnTo>
                  <a:lnTo>
                    <a:pt x="360" y="381"/>
                  </a:lnTo>
                  <a:lnTo>
                    <a:pt x="374" y="382"/>
                  </a:lnTo>
                  <a:lnTo>
                    <a:pt x="389" y="381"/>
                  </a:lnTo>
                  <a:lnTo>
                    <a:pt x="401" y="377"/>
                  </a:lnTo>
                  <a:lnTo>
                    <a:pt x="413" y="371"/>
                  </a:lnTo>
                  <a:lnTo>
                    <a:pt x="423" y="363"/>
                  </a:lnTo>
                  <a:lnTo>
                    <a:pt x="459" y="327"/>
                  </a:lnTo>
                  <a:lnTo>
                    <a:pt x="367" y="327"/>
                  </a:lnTo>
                  <a:lnTo>
                    <a:pt x="359" y="324"/>
                  </a:lnTo>
                  <a:lnTo>
                    <a:pt x="351" y="3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60"/>
            <p:cNvSpPr>
              <a:spLocks/>
            </p:cNvSpPr>
            <p:nvPr/>
          </p:nvSpPr>
          <p:spPr bwMode="auto">
            <a:xfrm>
              <a:off x="13269" y="4478"/>
              <a:ext cx="746" cy="563"/>
            </a:xfrm>
            <a:custGeom>
              <a:avLst/>
              <a:gdLst/>
              <a:ahLst/>
              <a:cxnLst>
                <a:cxn ang="0">
                  <a:pos x="745" y="51"/>
                </a:cxn>
                <a:cxn ang="0">
                  <a:pos x="659" y="51"/>
                </a:cxn>
                <a:cxn ang="0">
                  <a:pos x="394" y="319"/>
                </a:cxn>
                <a:cxn ang="0">
                  <a:pos x="389" y="324"/>
                </a:cxn>
                <a:cxn ang="0">
                  <a:pos x="382" y="327"/>
                </a:cxn>
                <a:cxn ang="0">
                  <a:pos x="459" y="327"/>
                </a:cxn>
                <a:cxn ang="0">
                  <a:pos x="468" y="318"/>
                </a:cxn>
                <a:cxn ang="0">
                  <a:pos x="541" y="318"/>
                </a:cxn>
                <a:cxn ang="0">
                  <a:pos x="506" y="283"/>
                </a:cxn>
                <a:cxn ang="0">
                  <a:pos x="693" y="91"/>
                </a:cxn>
                <a:cxn ang="0">
                  <a:pos x="745" y="91"/>
                </a:cxn>
                <a:cxn ang="0">
                  <a:pos x="745" y="51"/>
                </a:cxn>
              </a:cxnLst>
              <a:rect l="0" t="0" r="r" b="b"/>
              <a:pathLst>
                <a:path w="746" h="563">
                  <a:moveTo>
                    <a:pt x="745" y="51"/>
                  </a:moveTo>
                  <a:lnTo>
                    <a:pt x="659" y="51"/>
                  </a:lnTo>
                  <a:lnTo>
                    <a:pt x="394" y="319"/>
                  </a:lnTo>
                  <a:lnTo>
                    <a:pt x="389" y="324"/>
                  </a:lnTo>
                  <a:lnTo>
                    <a:pt x="382" y="327"/>
                  </a:lnTo>
                  <a:lnTo>
                    <a:pt x="459" y="327"/>
                  </a:lnTo>
                  <a:lnTo>
                    <a:pt x="468" y="318"/>
                  </a:lnTo>
                  <a:lnTo>
                    <a:pt x="541" y="318"/>
                  </a:lnTo>
                  <a:lnTo>
                    <a:pt x="506" y="283"/>
                  </a:lnTo>
                  <a:lnTo>
                    <a:pt x="693" y="91"/>
                  </a:lnTo>
                  <a:lnTo>
                    <a:pt x="745" y="91"/>
                  </a:lnTo>
                  <a:lnTo>
                    <a:pt x="745"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4" name="Rectangle 23"/>
          <p:cNvSpPr/>
          <p:nvPr/>
        </p:nvSpPr>
        <p:spPr>
          <a:xfrm>
            <a:off x="4429124" y="6357958"/>
            <a:ext cx="1271502" cy="307777"/>
          </a:xfrm>
          <a:prstGeom prst="rect">
            <a:avLst/>
          </a:prstGeom>
        </p:spPr>
        <p:txBody>
          <a:bodyPr wrap="square">
            <a:spAutoFit/>
          </a:bodyPr>
          <a:lstStyle/>
          <a:p>
            <a:r>
              <a:rPr lang="en-GB" sz="1400" dirty="0" smtClean="0">
                <a:solidFill>
                  <a:prstClr val="black"/>
                </a:solidFill>
                <a:latin typeface="Sylfaen" pitchFamily="18" charset="0"/>
              </a:rPr>
              <a:t>info@cciir.ge </a:t>
            </a:r>
            <a:endParaRPr lang="en-US" sz="1400" dirty="0"/>
          </a:p>
        </p:txBody>
      </p:sp>
      <p:sp>
        <p:nvSpPr>
          <p:cNvPr id="25" name="Rectangle 24"/>
          <p:cNvSpPr/>
          <p:nvPr/>
        </p:nvSpPr>
        <p:spPr>
          <a:xfrm>
            <a:off x="5572132" y="6286520"/>
            <a:ext cx="1461354" cy="369332"/>
          </a:xfrm>
          <a:prstGeom prst="rect">
            <a:avLst/>
          </a:prstGeom>
        </p:spPr>
        <p:txBody>
          <a:bodyPr wrap="square">
            <a:spAutoFit/>
          </a:bodyPr>
          <a:lstStyle/>
          <a:p>
            <a:r>
              <a:rPr lang="en-GB" dirty="0" smtClean="0">
                <a:solidFill>
                  <a:prstClr val="black"/>
                </a:solidFill>
                <a:latin typeface="Sylfaen" pitchFamily="18" charset="0"/>
                <a:hlinkClick r:id="rId4"/>
              </a:rPr>
              <a:t>www.cciir.ge </a:t>
            </a:r>
            <a:endParaRPr lang="en-US" dirty="0"/>
          </a:p>
        </p:txBody>
      </p:sp>
      <p:pic>
        <p:nvPicPr>
          <p:cNvPr id="27" name="Picture 2" descr="C:\Users\user\Desktop\facebook_logo2.png"/>
          <p:cNvPicPr>
            <a:picLocks noChangeAspect="1" noChangeArrowheads="1"/>
          </p:cNvPicPr>
          <p:nvPr/>
        </p:nvPicPr>
        <p:blipFill>
          <a:blip r:embed="rId5" cstate="print"/>
          <a:srcRect/>
          <a:stretch>
            <a:fillRect/>
          </a:stretch>
        </p:blipFill>
        <p:spPr bwMode="auto">
          <a:xfrm>
            <a:off x="7215206" y="6215082"/>
            <a:ext cx="357190" cy="357190"/>
          </a:xfrm>
          <a:prstGeom prst="rect">
            <a:avLst/>
          </a:prstGeom>
          <a:noFill/>
        </p:spPr>
      </p:pic>
      <p:pic>
        <p:nvPicPr>
          <p:cNvPr id="3076" name="Picture 4" descr="C:\Users\user\Desktop\images.png"/>
          <p:cNvPicPr>
            <a:picLocks noChangeAspect="1" noChangeArrowheads="1"/>
          </p:cNvPicPr>
          <p:nvPr/>
        </p:nvPicPr>
        <p:blipFill>
          <a:blip r:embed="rId6" cstate="print"/>
          <a:srcRect/>
          <a:stretch>
            <a:fillRect/>
          </a:stretch>
        </p:blipFill>
        <p:spPr bwMode="auto">
          <a:xfrm>
            <a:off x="7643834" y="6215082"/>
            <a:ext cx="357190" cy="357190"/>
          </a:xfrm>
          <a:prstGeom prst="rect">
            <a:avLst/>
          </a:prstGeom>
          <a:noFill/>
        </p:spPr>
      </p:pic>
      <p:pic>
        <p:nvPicPr>
          <p:cNvPr id="3077" name="Picture 5" descr="C:\Users\user\Desktop\blogger_icon.png"/>
          <p:cNvPicPr>
            <a:picLocks noChangeAspect="1" noChangeArrowheads="1"/>
          </p:cNvPicPr>
          <p:nvPr/>
        </p:nvPicPr>
        <p:blipFill>
          <a:blip r:embed="rId7" cstate="print"/>
          <a:srcRect/>
          <a:stretch>
            <a:fillRect/>
          </a:stretch>
        </p:blipFill>
        <p:spPr bwMode="auto">
          <a:xfrm>
            <a:off x="8072462" y="6215082"/>
            <a:ext cx="357190" cy="355258"/>
          </a:xfrm>
          <a:prstGeom prst="rect">
            <a:avLst/>
          </a:prstGeom>
          <a:noFill/>
        </p:spPr>
      </p:pic>
      <p:pic>
        <p:nvPicPr>
          <p:cNvPr id="3078" name="Picture 6" descr="C:\Users\user\Desktop\YouTube-icon-full_color.png"/>
          <p:cNvPicPr>
            <a:picLocks noChangeAspect="1" noChangeArrowheads="1"/>
          </p:cNvPicPr>
          <p:nvPr/>
        </p:nvPicPr>
        <p:blipFill>
          <a:blip r:embed="rId8" cstate="print"/>
          <a:srcRect/>
          <a:stretch>
            <a:fillRect/>
          </a:stretch>
        </p:blipFill>
        <p:spPr bwMode="auto">
          <a:xfrm>
            <a:off x="8501090" y="6215082"/>
            <a:ext cx="507298" cy="35719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0034" y="0"/>
            <a:ext cx="8643966" cy="1357298"/>
          </a:xfrm>
          <a:solidFill>
            <a:schemeClr val="tx2"/>
          </a:solidFill>
        </p:spPr>
        <p:txBody>
          <a:bodyPr>
            <a:normAutofit/>
          </a:bodyPr>
          <a:lstStyle/>
          <a:p>
            <a:pPr>
              <a:lnSpc>
                <a:spcPct val="150000"/>
              </a:lnSpc>
            </a:pPr>
            <a:r>
              <a:rPr lang="en-US" sz="2000" dirty="0" smtClean="0">
                <a:solidFill>
                  <a:schemeClr val="bg1"/>
                </a:solidFill>
                <a:latin typeface="Sylfaen" pitchFamily="18" charset="0"/>
              </a:rPr>
              <a:t>Background of CCIIR activities  </a:t>
            </a:r>
            <a:br>
              <a:rPr lang="en-US" sz="2000" dirty="0" smtClean="0">
                <a:solidFill>
                  <a:schemeClr val="bg1"/>
                </a:solidFill>
                <a:latin typeface="Sylfaen" pitchFamily="18" charset="0"/>
              </a:rPr>
            </a:br>
            <a:r>
              <a:rPr lang="en-US" sz="2000" dirty="0" smtClean="0">
                <a:solidFill>
                  <a:schemeClr val="bg1"/>
                </a:solidFill>
                <a:latin typeface="Sylfaen" pitchFamily="18" charset="0"/>
              </a:rPr>
              <a:t>for the support of multilingual education since 2005</a:t>
            </a:r>
            <a:endParaRPr lang="en-US" sz="2000" dirty="0">
              <a:solidFill>
                <a:schemeClr val="bg1"/>
              </a:solidFill>
              <a:latin typeface="Sylfaen" pitchFamily="18" charset="0"/>
            </a:endParaRPr>
          </a:p>
        </p:txBody>
      </p:sp>
      <p:sp>
        <p:nvSpPr>
          <p:cNvPr id="6" name="Content Placeholder 5"/>
          <p:cNvSpPr>
            <a:spLocks noGrp="1"/>
          </p:cNvSpPr>
          <p:nvPr>
            <p:ph idx="1"/>
          </p:nvPr>
        </p:nvSpPr>
        <p:spPr>
          <a:xfrm>
            <a:off x="457200" y="1857364"/>
            <a:ext cx="8229600" cy="4643470"/>
          </a:xfrm>
        </p:spPr>
        <p:txBody>
          <a:bodyPr>
            <a:normAutofit/>
          </a:bodyPr>
          <a:lstStyle/>
          <a:p>
            <a:pPr marL="0" indent="0" algn="just">
              <a:buNone/>
            </a:pPr>
            <a:endParaRPr lang="ka-GE" sz="1400" dirty="0" smtClean="0">
              <a:latin typeface="Sylfaen" pitchFamily="18" charset="0"/>
            </a:endParaRPr>
          </a:p>
          <a:p>
            <a:pPr algn="just"/>
            <a:r>
              <a:rPr lang="en-US" sz="1400" dirty="0" smtClean="0">
                <a:latin typeface="Sylfaen" pitchFamily="18" charset="0"/>
              </a:rPr>
              <a:t>Involved in  the process of developing multilingual education policy and strategy by Ministry of Education of Georgia</a:t>
            </a:r>
          </a:p>
          <a:p>
            <a:pPr algn="just">
              <a:buNone/>
            </a:pPr>
            <a:endParaRPr lang="ka-GE" sz="1400" dirty="0" smtClean="0">
              <a:latin typeface="Sylfaen" pitchFamily="18" charset="0"/>
            </a:endParaRPr>
          </a:p>
          <a:p>
            <a:pPr algn="just"/>
            <a:r>
              <a:rPr lang="en-US" sz="1400" dirty="0" smtClean="0">
                <a:latin typeface="Sylfaen" pitchFamily="18" charset="0"/>
              </a:rPr>
              <a:t>Organized 3 (1 international) conferences on multilingual education  and second language teaching </a:t>
            </a:r>
            <a:r>
              <a:rPr lang="ka-GE" sz="1400" dirty="0" smtClean="0">
                <a:latin typeface="Sylfaen" pitchFamily="18" charset="0"/>
              </a:rPr>
              <a:t>(2008-2015</a:t>
            </a:r>
            <a:r>
              <a:rPr lang="en-US" sz="1400" dirty="0" smtClean="0">
                <a:latin typeface="Sylfaen" pitchFamily="18" charset="0"/>
              </a:rPr>
              <a:t>)</a:t>
            </a:r>
          </a:p>
          <a:p>
            <a:pPr algn="just">
              <a:buNone/>
            </a:pPr>
            <a:endParaRPr lang="ka-GE" sz="1500" dirty="0" smtClean="0">
              <a:latin typeface="Sylfaen" pitchFamily="18" charset="0"/>
            </a:endParaRPr>
          </a:p>
          <a:p>
            <a:pPr marL="0" indent="0"/>
            <a:r>
              <a:rPr lang="en-US" sz="1400" dirty="0" smtClean="0">
                <a:latin typeface="Sylfaen" pitchFamily="18" charset="0"/>
              </a:rPr>
              <a:t>   In 2010-2011 years  within the OSCE funded  project “Supporting MLE Reform in Georgia”  and  with cooperation  of  CCIIR, TSU and </a:t>
            </a:r>
            <a:r>
              <a:rPr lang="en-US" sz="1400" dirty="0" err="1" smtClean="0">
                <a:latin typeface="Sylfaen" pitchFamily="18" charset="0"/>
              </a:rPr>
              <a:t>Samtskhe-Javakheti</a:t>
            </a:r>
            <a:r>
              <a:rPr lang="en-US" sz="1400" dirty="0" smtClean="0">
                <a:latin typeface="Sylfaen" pitchFamily="18" charset="0"/>
              </a:rPr>
              <a:t>  State University  BA level program of multilingual education (primary grade) and subject syllabuses were developed.  </a:t>
            </a:r>
          </a:p>
          <a:p>
            <a:pPr marL="0" indent="0">
              <a:buNone/>
            </a:pPr>
            <a:r>
              <a:rPr lang="en-US" sz="1400" dirty="0" smtClean="0">
                <a:latin typeface="Sylfaen" pitchFamily="18" charset="0"/>
              </a:rPr>
              <a:t> As one of the components of the ongoing TEMPUS project it is planned to implement and provide accreditation  of that program. </a:t>
            </a:r>
            <a:endParaRPr lang="ka-GE" sz="1400" dirty="0" smtClean="0">
              <a:latin typeface="Sylfaen" pitchFamily="18" charset="0"/>
            </a:endParaRPr>
          </a:p>
          <a:p>
            <a:pPr marL="0" indent="0">
              <a:buNone/>
            </a:pPr>
            <a:endParaRPr lang="ka-GE" sz="1400" dirty="0" smtClean="0">
              <a:latin typeface="Sylfaen" pitchFamily="18" charset="0"/>
            </a:endParaRPr>
          </a:p>
          <a:p>
            <a:pPr marL="0" indent="0"/>
            <a:r>
              <a:rPr lang="en-US" sz="1400" dirty="0" smtClean="0">
                <a:latin typeface="Sylfaen" pitchFamily="18" charset="0"/>
              </a:rPr>
              <a:t>  In 2011  CCIIR  in cooperation of   TSU started working on developing  ongoing TEMPUS project.  Project staff members: </a:t>
            </a:r>
            <a:r>
              <a:rPr lang="en-US" sz="1400" dirty="0" err="1" smtClean="0">
                <a:latin typeface="Sylfaen" pitchFamily="18" charset="0"/>
              </a:rPr>
              <a:t>Shalva</a:t>
            </a:r>
            <a:r>
              <a:rPr lang="en-US" sz="1400" dirty="0" smtClean="0">
                <a:latin typeface="Sylfaen" pitchFamily="18" charset="0"/>
              </a:rPr>
              <a:t> </a:t>
            </a:r>
            <a:r>
              <a:rPr lang="en-US" sz="1400" dirty="0" err="1" smtClean="0">
                <a:latin typeface="Sylfaen" pitchFamily="18" charset="0"/>
              </a:rPr>
              <a:t>Tabatadze</a:t>
            </a:r>
            <a:r>
              <a:rPr lang="en-US" sz="1400" dirty="0" smtClean="0">
                <a:latin typeface="Sylfaen" pitchFamily="18" charset="0"/>
              </a:rPr>
              <a:t>, Nino </a:t>
            </a:r>
            <a:r>
              <a:rPr lang="en-US" sz="1400" dirty="0" err="1" smtClean="0">
                <a:latin typeface="Sylfaen" pitchFamily="18" charset="0"/>
              </a:rPr>
              <a:t>Sharashenidze</a:t>
            </a:r>
            <a:r>
              <a:rPr lang="en-US" sz="1400" dirty="0" smtClean="0">
                <a:latin typeface="Sylfaen" pitchFamily="18" charset="0"/>
              </a:rPr>
              <a:t> and </a:t>
            </a:r>
            <a:r>
              <a:rPr lang="en-US" sz="1400" dirty="0" err="1" smtClean="0">
                <a:latin typeface="Sylfaen" pitchFamily="18" charset="0"/>
              </a:rPr>
              <a:t>Kakha</a:t>
            </a:r>
            <a:r>
              <a:rPr lang="en-US" sz="1400" dirty="0" smtClean="0">
                <a:latin typeface="Sylfaen" pitchFamily="18" charset="0"/>
              </a:rPr>
              <a:t> </a:t>
            </a:r>
            <a:r>
              <a:rPr lang="en-US" sz="1400" dirty="0" err="1" smtClean="0">
                <a:latin typeface="Sylfaen" pitchFamily="18" charset="0"/>
              </a:rPr>
              <a:t>Gabunia</a:t>
            </a:r>
            <a:r>
              <a:rPr lang="en-US" sz="1400" dirty="0" smtClean="0">
                <a:latin typeface="Sylfaen" pitchFamily="18" charset="0"/>
              </a:rPr>
              <a:t>  are members of CCIIR since 2005. </a:t>
            </a:r>
            <a:endParaRPr lang="ka-GE" sz="1400" dirty="0" smtClean="0">
              <a:latin typeface="Sylfaen" pitchFamily="18" charset="0"/>
            </a:endParaRPr>
          </a:p>
          <a:p>
            <a:pPr algn="just">
              <a:buNone/>
            </a:pPr>
            <a:endParaRPr lang="ka-GE" sz="1400" dirty="0" smtClean="0">
              <a:latin typeface="Sylfaen" pitchFamily="18" charset="0"/>
            </a:endParaRPr>
          </a:p>
          <a:p>
            <a:pPr algn="just">
              <a:buNone/>
            </a:pPr>
            <a:endParaRPr lang="ka-GE" sz="1400" dirty="0" smtClean="0">
              <a:latin typeface="Sylfaen" pitchFamily="18" charset="0"/>
            </a:endParaRPr>
          </a:p>
          <a:p>
            <a:pPr algn="just">
              <a:buNone/>
            </a:pPr>
            <a:endParaRPr lang="ka-GE" sz="1400" dirty="0" smtClean="0"/>
          </a:p>
          <a:p>
            <a:pPr algn="just"/>
            <a:endParaRPr lang="ka-GE" sz="1300" i="1" dirty="0" smtClean="0">
              <a:latin typeface="Sylfaen" pitchFamily="18" charset="0"/>
            </a:endParaRPr>
          </a:p>
          <a:p>
            <a:pPr algn="just"/>
            <a:endParaRPr lang="ka-GE" sz="1400" dirty="0" smtClean="0"/>
          </a:p>
          <a:p>
            <a:pPr algn="just"/>
            <a:endParaRPr lang="en-US" sz="1400" dirty="0" smtClean="0">
              <a:latin typeface="Sylfaen" pitchFamily="18" charset="0"/>
            </a:endParaRPr>
          </a:p>
          <a:p>
            <a:pPr algn="just"/>
            <a:endParaRPr lang="ka-GE" sz="1400" dirty="0" smtClean="0"/>
          </a:p>
          <a:p>
            <a:pPr algn="just"/>
            <a:endParaRPr lang="en-US" sz="1400" dirty="0" smtClean="0"/>
          </a:p>
          <a:p>
            <a:pPr algn="just"/>
            <a:endParaRPr lang="en-US" sz="1400" dirty="0">
              <a:latin typeface="Sylfaen" pitchFamily="18" charset="0"/>
            </a:endParaRPr>
          </a:p>
        </p:txBody>
      </p:sp>
      <p:pic>
        <p:nvPicPr>
          <p:cNvPr id="4" name="Picture 2" descr="C:\Users\user\Desktop\logoebi\logos\CCIIR logo_Correct.jpg"/>
          <p:cNvPicPr>
            <a:picLocks noChangeAspect="1" noChangeArrowheads="1"/>
          </p:cNvPicPr>
          <p:nvPr/>
        </p:nvPicPr>
        <p:blipFill>
          <a:blip r:embed="rId2" cstate="print"/>
          <a:srcRect/>
          <a:stretch>
            <a:fillRect/>
          </a:stretch>
        </p:blipFill>
        <p:spPr bwMode="auto">
          <a:xfrm>
            <a:off x="-1" y="1"/>
            <a:ext cx="1364069" cy="1357297"/>
          </a:xfrm>
          <a:prstGeom prst="rect">
            <a:avLst/>
          </a:prstGeom>
          <a:noFill/>
        </p:spPr>
      </p:pic>
      <p:sp>
        <p:nvSpPr>
          <p:cNvPr id="7"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8143900" cy="1142984"/>
          </a:xfrm>
          <a:solidFill>
            <a:schemeClr val="tx2"/>
          </a:solidFill>
        </p:spPr>
        <p:txBody>
          <a:bodyPr>
            <a:normAutofit/>
          </a:bodyPr>
          <a:lstStyle/>
          <a:p>
            <a:pPr>
              <a:lnSpc>
                <a:spcPct val="150000"/>
              </a:lnSpc>
            </a:pPr>
            <a:r>
              <a:rPr lang="en-US" sz="2000" dirty="0" smtClean="0">
                <a:solidFill>
                  <a:schemeClr val="bg1"/>
                </a:solidFill>
                <a:latin typeface="Sylfaen" pitchFamily="18" charset="0"/>
              </a:rPr>
              <a:t>In the framework of   DIMTEGU  CCIIR  worked on the following components:</a:t>
            </a:r>
            <a:endParaRPr lang="de-DE" sz="2000" dirty="0">
              <a:solidFill>
                <a:schemeClr val="bg1"/>
              </a:solidFill>
              <a:latin typeface="Sylfaen" pitchFamily="18" charset="0"/>
            </a:endParaRPr>
          </a:p>
        </p:txBody>
      </p:sp>
      <p:sp>
        <p:nvSpPr>
          <p:cNvPr id="3" name="Content Placeholder 2"/>
          <p:cNvSpPr>
            <a:spLocks noGrp="1"/>
          </p:cNvSpPr>
          <p:nvPr>
            <p:ph idx="1"/>
          </p:nvPr>
        </p:nvSpPr>
        <p:spPr>
          <a:xfrm>
            <a:off x="1643042" y="1714488"/>
            <a:ext cx="6400816" cy="4525963"/>
          </a:xfrm>
        </p:spPr>
        <p:txBody>
          <a:bodyPr>
            <a:normAutofit/>
          </a:bodyPr>
          <a:lstStyle/>
          <a:p>
            <a:pPr>
              <a:lnSpc>
                <a:spcPct val="150000"/>
              </a:lnSpc>
              <a:buFont typeface="Wingdings" pitchFamily="2" charset="2"/>
              <a:buChar char="Ø"/>
            </a:pPr>
            <a:r>
              <a:rPr lang="en-US" sz="2000" b="1" dirty="0" smtClean="0">
                <a:solidFill>
                  <a:schemeClr val="tx2"/>
                </a:solidFill>
                <a:latin typeface="Sylfaen" pitchFamily="18" charset="0"/>
              </a:rPr>
              <a:t>Conduction teachers professional development training sessions </a:t>
            </a:r>
            <a:endParaRPr lang="ka-GE" sz="2000" b="1" dirty="0" smtClean="0">
              <a:solidFill>
                <a:schemeClr val="tx2"/>
              </a:solidFill>
              <a:latin typeface="Sylfaen" pitchFamily="18" charset="0"/>
            </a:endParaRPr>
          </a:p>
          <a:p>
            <a:pPr>
              <a:lnSpc>
                <a:spcPct val="150000"/>
              </a:lnSpc>
              <a:buFont typeface="Wingdings" pitchFamily="2" charset="2"/>
              <a:buChar char="Ø"/>
            </a:pPr>
            <a:r>
              <a:rPr lang="en-US" sz="2000" b="1" dirty="0" smtClean="0">
                <a:solidFill>
                  <a:schemeClr val="tx2"/>
                </a:solidFill>
                <a:latin typeface="Sylfaen" pitchFamily="18" charset="0"/>
              </a:rPr>
              <a:t>Publishing international electronic journal of multilingual education </a:t>
            </a:r>
            <a:endParaRPr lang="ka-GE" sz="2000" b="1" dirty="0" smtClean="0">
              <a:solidFill>
                <a:schemeClr val="tx2"/>
              </a:solidFill>
              <a:latin typeface="Sylfaen" pitchFamily="18" charset="0"/>
            </a:endParaRPr>
          </a:p>
          <a:p>
            <a:pPr>
              <a:lnSpc>
                <a:spcPct val="150000"/>
              </a:lnSpc>
              <a:buFont typeface="Wingdings" pitchFamily="2" charset="2"/>
              <a:buChar char="Ø"/>
            </a:pPr>
            <a:r>
              <a:rPr lang="en-US" sz="2000" b="1" dirty="0" smtClean="0">
                <a:solidFill>
                  <a:schemeClr val="tx2"/>
                </a:solidFill>
                <a:latin typeface="Sylfaen" pitchFamily="18" charset="0"/>
              </a:rPr>
              <a:t>Translation of the textbooks </a:t>
            </a:r>
            <a:endParaRPr lang="de-DE" sz="2000" b="1" dirty="0">
              <a:solidFill>
                <a:schemeClr val="tx2"/>
              </a:solidFill>
              <a:latin typeface="Sylfaen" pitchFamily="18" charset="0"/>
            </a:endParaRPr>
          </a:p>
        </p:txBody>
      </p:sp>
      <p:pic>
        <p:nvPicPr>
          <p:cNvPr id="4" name="Picture 2" descr="C:\Users\user\Desktop\logoebi\logos\CCIIR logo_Correct.jpg"/>
          <p:cNvPicPr>
            <a:picLocks noChangeAspect="1" noChangeArrowheads="1"/>
          </p:cNvPicPr>
          <p:nvPr/>
        </p:nvPicPr>
        <p:blipFill>
          <a:blip r:embed="rId2" cstate="print"/>
          <a:srcRect/>
          <a:stretch>
            <a:fillRect/>
          </a:stretch>
        </p:blipFill>
        <p:spPr bwMode="auto">
          <a:xfrm>
            <a:off x="0" y="1"/>
            <a:ext cx="1214414" cy="1208385"/>
          </a:xfrm>
          <a:prstGeom prst="rect">
            <a:avLst/>
          </a:prstGeom>
          <a:noFill/>
        </p:spPr>
      </p:pic>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86800" cy="1000108"/>
          </a:xfrm>
          <a:solidFill>
            <a:schemeClr val="tx2"/>
          </a:solidFill>
        </p:spPr>
        <p:txBody>
          <a:bodyPr>
            <a:normAutofit/>
          </a:bodyPr>
          <a:lstStyle/>
          <a:p>
            <a:r>
              <a:rPr lang="en-US" sz="2000" dirty="0" smtClean="0">
                <a:solidFill>
                  <a:schemeClr val="bg1"/>
                </a:solidFill>
                <a:latin typeface="Sylfaen" pitchFamily="18" charset="0"/>
              </a:rPr>
              <a:t>Training Sessions</a:t>
            </a:r>
            <a:endParaRPr lang="en-US" sz="2000" dirty="0">
              <a:solidFill>
                <a:schemeClr val="bg1"/>
              </a:solidFill>
              <a:latin typeface="Sylfaen" pitchFamily="18" charset="0"/>
            </a:endParaRPr>
          </a:p>
        </p:txBody>
      </p:sp>
      <p:sp>
        <p:nvSpPr>
          <p:cNvPr id="6" name="Content Placeholder 5"/>
          <p:cNvSpPr>
            <a:spLocks noGrp="1"/>
          </p:cNvSpPr>
          <p:nvPr>
            <p:ph idx="1"/>
          </p:nvPr>
        </p:nvSpPr>
        <p:spPr>
          <a:xfrm>
            <a:off x="214282" y="1285860"/>
            <a:ext cx="5500726" cy="5143535"/>
          </a:xfrm>
        </p:spPr>
        <p:txBody>
          <a:bodyPr>
            <a:normAutofit/>
          </a:bodyPr>
          <a:lstStyle/>
          <a:p>
            <a:pPr>
              <a:buNone/>
            </a:pPr>
            <a:r>
              <a:rPr lang="en-US" sz="1400" dirty="0" smtClean="0">
                <a:latin typeface="Sylfaen" pitchFamily="18" charset="0"/>
              </a:rPr>
              <a:t>       Center for Civil Integration and Inter-ethnic Relations with the cooperation of  TSU,  Samtskhe-Javakheti State University and TPDC conducted professional development trainings for teachers </a:t>
            </a:r>
            <a:r>
              <a:rPr lang="en-US" sz="1400" b="1" dirty="0" smtClean="0">
                <a:latin typeface="Sylfaen" pitchFamily="18" charset="0"/>
              </a:rPr>
              <a:t>-"Bilingualism and bilingual education principles; Content and Language Integrated Learning“. </a:t>
            </a:r>
            <a:r>
              <a:rPr lang="en-US" sz="1400" dirty="0" smtClean="0">
                <a:latin typeface="Sylfaen" pitchFamily="18" charset="0"/>
              </a:rPr>
              <a:t>The training program aimed to improve the performance of primary grade teachers and Georgian as a second language teachers of non-Georgian schools.  Trainings were conducted in 5 cities of non-Georgian population. </a:t>
            </a:r>
          </a:p>
          <a:p>
            <a:pPr>
              <a:buNone/>
            </a:pPr>
            <a:endParaRPr lang="en-US" sz="1400" dirty="0" smtClean="0">
              <a:latin typeface="Sylfaen" pitchFamily="18" charset="0"/>
            </a:endParaRPr>
          </a:p>
          <a:p>
            <a:pPr>
              <a:buNone/>
            </a:pPr>
            <a:r>
              <a:rPr lang="en-US" sz="1400" u="sng" dirty="0" smtClean="0">
                <a:latin typeface="Sylfaen" pitchFamily="18" charset="0"/>
              </a:rPr>
              <a:t>50 teachers  of primary grade and Georgian as a second language were retrained by CCIIR. </a:t>
            </a:r>
            <a:endParaRPr lang="ka-GE" sz="1400" u="sng" dirty="0" smtClean="0">
              <a:latin typeface="Sylfaen" pitchFamily="18" charset="0"/>
            </a:endParaRPr>
          </a:p>
          <a:p>
            <a:pPr>
              <a:buNone/>
            </a:pPr>
            <a:endParaRPr lang="ka-GE" sz="1400" dirty="0" smtClean="0">
              <a:latin typeface="Sylfaen" pitchFamily="18" charset="0"/>
            </a:endParaRPr>
          </a:p>
          <a:p>
            <a:pPr>
              <a:buNone/>
            </a:pPr>
            <a:r>
              <a:rPr lang="en-US" sz="1400" u="sng" dirty="0" smtClean="0">
                <a:latin typeface="Sylfaen" pitchFamily="18" charset="0"/>
              </a:rPr>
              <a:t>Training venue:  </a:t>
            </a:r>
            <a:r>
              <a:rPr lang="en-US" sz="1400" dirty="0" err="1" smtClean="0">
                <a:latin typeface="Sylfaen" pitchFamily="18" charset="0"/>
              </a:rPr>
              <a:t>Marneuli</a:t>
            </a:r>
            <a:r>
              <a:rPr lang="en-US" sz="1400" dirty="0" smtClean="0">
                <a:latin typeface="Sylfaen" pitchFamily="18" charset="0"/>
              </a:rPr>
              <a:t>, </a:t>
            </a:r>
            <a:r>
              <a:rPr lang="en-US" sz="1400" dirty="0" err="1" smtClean="0">
                <a:latin typeface="Sylfaen" pitchFamily="18" charset="0"/>
              </a:rPr>
              <a:t>Bolnisi</a:t>
            </a:r>
            <a:endParaRPr lang="en-US" sz="1400" dirty="0" smtClean="0">
              <a:latin typeface="Sylfaen" pitchFamily="18" charset="0"/>
            </a:endParaRPr>
          </a:p>
          <a:p>
            <a:pPr>
              <a:buNone/>
            </a:pPr>
            <a:endParaRPr lang="en-US" sz="1400" dirty="0" smtClean="0">
              <a:latin typeface="Sylfaen" pitchFamily="18" charset="0"/>
            </a:endParaRPr>
          </a:p>
          <a:p>
            <a:pPr>
              <a:buNone/>
            </a:pPr>
            <a:r>
              <a:rPr lang="en-US" sz="1400" u="sng" dirty="0" smtClean="0">
                <a:latin typeface="Sylfaen" pitchFamily="18" charset="0"/>
              </a:rPr>
              <a:t>The training program consisted of 45 contact hours  (9 days)</a:t>
            </a:r>
            <a:endParaRPr lang="ka-GE" sz="1400" u="sng" dirty="0" smtClean="0">
              <a:latin typeface="Sylfaen" pitchFamily="18" charset="0"/>
            </a:endParaRPr>
          </a:p>
          <a:p>
            <a:pPr>
              <a:buNone/>
            </a:pPr>
            <a:endParaRPr lang="ka-GE" sz="1400" dirty="0" smtClean="0">
              <a:latin typeface="Sylfaen" pitchFamily="18" charset="0"/>
            </a:endParaRPr>
          </a:p>
          <a:p>
            <a:pPr>
              <a:buNone/>
            </a:pPr>
            <a:r>
              <a:rPr lang="en-US" sz="1400" u="sng" dirty="0" smtClean="0">
                <a:latin typeface="Sylfaen" pitchFamily="18" charset="0"/>
              </a:rPr>
              <a:t>Dates:  </a:t>
            </a:r>
            <a:r>
              <a:rPr lang="en-US" sz="1400" dirty="0" smtClean="0">
                <a:latin typeface="Sylfaen" pitchFamily="18" charset="0"/>
              </a:rPr>
              <a:t>November-December, 2014</a:t>
            </a:r>
            <a:endParaRPr lang="ka-GE" sz="1400" dirty="0" smtClean="0">
              <a:latin typeface="Sylfaen" pitchFamily="18" charset="0"/>
            </a:endParaRPr>
          </a:p>
          <a:p>
            <a:pPr>
              <a:buNone/>
            </a:pPr>
            <a:endParaRPr lang="en-US" sz="1400" dirty="0" smtClean="0">
              <a:latin typeface="Sylfaen" pitchFamily="18" charset="0"/>
            </a:endParaRPr>
          </a:p>
          <a:p>
            <a:pPr>
              <a:buNone/>
            </a:pPr>
            <a:r>
              <a:rPr lang="en-US" sz="1400" dirty="0" smtClean="0">
                <a:latin typeface="Sylfaen" pitchFamily="18" charset="0"/>
              </a:rPr>
              <a:t>The training participants were awarded certificates </a:t>
            </a:r>
            <a:endParaRPr lang="en-US" sz="1400" dirty="0">
              <a:latin typeface="Sylfaen" pitchFamily="18" charset="0"/>
            </a:endParaRPr>
          </a:p>
        </p:txBody>
      </p:sp>
      <p:pic>
        <p:nvPicPr>
          <p:cNvPr id="7" name="Picture 6" descr="C:\Users\user\Desktop\DSC00026.JPG"/>
          <p:cNvPicPr/>
          <p:nvPr/>
        </p:nvPicPr>
        <p:blipFill>
          <a:blip r:embed="rId2" cstate="print"/>
          <a:srcRect/>
          <a:stretch>
            <a:fillRect/>
          </a:stretch>
        </p:blipFill>
        <p:spPr bwMode="auto">
          <a:xfrm>
            <a:off x="6786578" y="1071546"/>
            <a:ext cx="2071670" cy="1785950"/>
          </a:xfrm>
          <a:prstGeom prst="rect">
            <a:avLst/>
          </a:prstGeom>
          <a:noFill/>
          <a:ln w="9525">
            <a:noFill/>
            <a:miter lim="800000"/>
            <a:headEnd/>
            <a:tailEnd/>
          </a:ln>
        </p:spPr>
      </p:pic>
      <p:pic>
        <p:nvPicPr>
          <p:cNvPr id="1026" name="Picture 2" descr="C:\Users\user\Desktop\Tempus\DIMTEGU\treningebi tempusis farglebshi\axalqalaqi\P_20141213_103210.jpg"/>
          <p:cNvPicPr>
            <a:picLocks noChangeAspect="1" noChangeArrowheads="1"/>
          </p:cNvPicPr>
          <p:nvPr/>
        </p:nvPicPr>
        <p:blipFill>
          <a:blip r:embed="rId3" cstate="print"/>
          <a:srcRect/>
          <a:stretch>
            <a:fillRect/>
          </a:stretch>
        </p:blipFill>
        <p:spPr bwMode="auto">
          <a:xfrm>
            <a:off x="6000760" y="3000372"/>
            <a:ext cx="2797858" cy="1571636"/>
          </a:xfrm>
          <a:prstGeom prst="rect">
            <a:avLst/>
          </a:prstGeom>
          <a:noFill/>
        </p:spPr>
      </p:pic>
      <p:pic>
        <p:nvPicPr>
          <p:cNvPr id="1027" name="Picture 3" descr="C:\Users\user\Desktop\Tempus\DIMTEGU\treningebi tempusis farglebshi\axalqalaqi\P_20141213_104722.jpg"/>
          <p:cNvPicPr>
            <a:picLocks noChangeAspect="1" noChangeArrowheads="1"/>
          </p:cNvPicPr>
          <p:nvPr/>
        </p:nvPicPr>
        <p:blipFill>
          <a:blip r:embed="rId4" cstate="print"/>
          <a:srcRect/>
          <a:stretch>
            <a:fillRect/>
          </a:stretch>
        </p:blipFill>
        <p:spPr bwMode="auto">
          <a:xfrm>
            <a:off x="5500694" y="4857760"/>
            <a:ext cx="2643206" cy="1484764"/>
          </a:xfrm>
          <a:prstGeom prst="rect">
            <a:avLst/>
          </a:prstGeom>
          <a:noFill/>
        </p:spPr>
      </p:pic>
      <p:pic>
        <p:nvPicPr>
          <p:cNvPr id="8" name="Picture 2" descr="C:\Users\user\Desktop\logoebi\logos\CCIIR logo_Correct.jpg"/>
          <p:cNvPicPr>
            <a:picLocks noChangeAspect="1" noChangeArrowheads="1"/>
          </p:cNvPicPr>
          <p:nvPr/>
        </p:nvPicPr>
        <p:blipFill>
          <a:blip r:embed="rId5" cstate="print"/>
          <a:srcRect/>
          <a:stretch>
            <a:fillRect/>
          </a:stretch>
        </p:blipFill>
        <p:spPr bwMode="auto">
          <a:xfrm>
            <a:off x="0" y="1"/>
            <a:ext cx="1148686" cy="1142983"/>
          </a:xfrm>
          <a:prstGeom prst="rect">
            <a:avLst/>
          </a:prstGeom>
          <a:noFill/>
        </p:spPr>
      </p:pic>
      <p:sp>
        <p:nvSpPr>
          <p:cNvPr id="9"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14282" y="285728"/>
            <a:ext cx="8786842" cy="857232"/>
          </a:xfrm>
        </p:spPr>
        <p:txBody>
          <a:bodyPr>
            <a:normAutofit/>
          </a:bodyPr>
          <a:lstStyle/>
          <a:p>
            <a:r>
              <a:rPr lang="en-US" sz="2400" dirty="0" smtClean="0">
                <a:latin typeface="Sylfaen" pitchFamily="18" charset="0"/>
                <a:hlinkClick r:id="rId3"/>
              </a:rPr>
              <a:t>www.multilingualeducation.org</a:t>
            </a:r>
            <a:endParaRPr lang="en-US" sz="2400" dirty="0">
              <a:latin typeface="Sylfaen" pitchFamily="18" charset="0"/>
            </a:endParaRPr>
          </a:p>
        </p:txBody>
      </p:sp>
      <p:pic>
        <p:nvPicPr>
          <p:cNvPr id="4" name="Content Placeholder 3" descr="C:\Users\user\Desktop\Untitled.png"/>
          <p:cNvPicPr>
            <a:picLocks noGrp="1" noChangeAspect="1" noChangeArrowheads="1"/>
          </p:cNvPicPr>
          <p:nvPr>
            <p:ph idx="4294967295"/>
          </p:nvPr>
        </p:nvPicPr>
        <p:blipFill>
          <a:blip r:embed="rId4" cstate="print"/>
          <a:srcRect/>
          <a:stretch>
            <a:fillRect/>
          </a:stretch>
        </p:blipFill>
        <p:spPr bwMode="auto">
          <a:xfrm>
            <a:off x="357158" y="1142984"/>
            <a:ext cx="8460432" cy="4616517"/>
          </a:xfrm>
          <a:prstGeom prst="rect">
            <a:avLst/>
          </a:prstGeom>
          <a:noFill/>
        </p:spPr>
      </p:pic>
      <p:pic>
        <p:nvPicPr>
          <p:cNvPr id="8" name="Picture 2" descr="C:\Users\user\Desktop\download.png"/>
          <p:cNvPicPr>
            <a:picLocks noChangeAspect="1" noChangeArrowheads="1"/>
          </p:cNvPicPr>
          <p:nvPr/>
        </p:nvPicPr>
        <p:blipFill>
          <a:blip r:embed="rId5" cstate="print"/>
          <a:srcRect/>
          <a:stretch>
            <a:fillRect/>
          </a:stretch>
        </p:blipFill>
        <p:spPr bwMode="auto">
          <a:xfrm>
            <a:off x="1285852" y="285728"/>
            <a:ext cx="646085" cy="751695"/>
          </a:xfrm>
          <a:prstGeom prst="rect">
            <a:avLst/>
          </a:prstGeom>
          <a:noFill/>
        </p:spPr>
      </p:pic>
      <p:sp>
        <p:nvSpPr>
          <p:cNvPr id="5" name="Footer Placeholder 4"/>
          <p:cNvSpPr>
            <a:spLocks noGrp="1"/>
          </p:cNvSpPr>
          <p:nvPr>
            <p:ph type="ftr" sz="quarter" idx="11"/>
          </p:nvPr>
        </p:nvSpPr>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00108"/>
          </a:xfrm>
          <a:solidFill>
            <a:schemeClr val="tx2"/>
          </a:solidFill>
        </p:spPr>
        <p:txBody>
          <a:bodyPr>
            <a:normAutofit fontScale="90000"/>
          </a:bodyPr>
          <a:lstStyle/>
          <a:p>
            <a:r>
              <a:rPr lang="en-US" sz="2400" dirty="0" smtClean="0">
                <a:solidFill>
                  <a:schemeClr val="bg1"/>
                </a:solidFill>
                <a:latin typeface="Sylfaen" pitchFamily="18" charset="0"/>
              </a:rPr>
              <a:t/>
            </a:r>
            <a:br>
              <a:rPr lang="en-US" sz="2400" dirty="0" smtClean="0">
                <a:solidFill>
                  <a:schemeClr val="bg1"/>
                </a:solidFill>
                <a:latin typeface="Sylfaen" pitchFamily="18" charset="0"/>
              </a:rPr>
            </a:br>
            <a:r>
              <a:rPr lang="en-US" sz="2400" dirty="0" smtClean="0">
                <a:solidFill>
                  <a:schemeClr val="bg1"/>
                </a:solidFill>
                <a:latin typeface="Sylfaen" pitchFamily="18" charset="0"/>
              </a:rPr>
              <a:t>Previous experience</a:t>
            </a:r>
            <a:r>
              <a:rPr lang="ka-GE" sz="2400" dirty="0" smtClean="0">
                <a:solidFill>
                  <a:schemeClr val="bg1"/>
                </a:solidFill>
                <a:latin typeface="Sylfaen" pitchFamily="18" charset="0"/>
              </a:rPr>
              <a:t/>
            </a:r>
            <a:br>
              <a:rPr lang="ka-GE" sz="2400" dirty="0" smtClean="0">
                <a:solidFill>
                  <a:schemeClr val="bg1"/>
                </a:solidFill>
                <a:latin typeface="Sylfaen" pitchFamily="18" charset="0"/>
              </a:rPr>
            </a:br>
            <a:endParaRPr lang="de-DE" sz="2400" dirty="0">
              <a:solidFill>
                <a:schemeClr val="bg1"/>
              </a:solidFill>
              <a:latin typeface="Sylfaen" pitchFamily="18" charset="0"/>
            </a:endParaRPr>
          </a:p>
        </p:txBody>
      </p:sp>
      <p:sp>
        <p:nvSpPr>
          <p:cNvPr id="3" name="Content Placeholder 2"/>
          <p:cNvSpPr>
            <a:spLocks noGrp="1"/>
          </p:cNvSpPr>
          <p:nvPr>
            <p:ph idx="1"/>
          </p:nvPr>
        </p:nvSpPr>
        <p:spPr>
          <a:xfrm>
            <a:off x="457200" y="1643050"/>
            <a:ext cx="5543560" cy="4357717"/>
          </a:xfrm>
        </p:spPr>
        <p:txBody>
          <a:bodyPr>
            <a:normAutofit/>
          </a:bodyPr>
          <a:lstStyle/>
          <a:p>
            <a:pPr algn="just">
              <a:buNone/>
            </a:pPr>
            <a:r>
              <a:rPr lang="en-US" sz="1400" dirty="0" smtClean="0">
                <a:latin typeface="Sylfaen" pitchFamily="18" charset="0"/>
              </a:rPr>
              <a:t>        In 2010-13, CCIIR was publishing scientific-methodological journal </a:t>
            </a:r>
            <a:r>
              <a:rPr lang="en-US" sz="1400" b="1" dirty="0" smtClean="0">
                <a:latin typeface="Sylfaen" pitchFamily="18" charset="0"/>
              </a:rPr>
              <a:t>,,Bilingual Education’’ </a:t>
            </a:r>
            <a:r>
              <a:rPr lang="en-US" sz="1400" dirty="0" smtClean="0">
                <a:latin typeface="Sylfaen" pitchFamily="18" charset="0"/>
              </a:rPr>
              <a:t>quarterly in the framework of the project - ‘’Supporting Multilingual Educational Reform in Georgia’’ funded by OSCE High Commissioner on National Minorities.  The journal was available in electronic version and print version.  </a:t>
            </a:r>
            <a:endParaRPr lang="de-DE" sz="1400" dirty="0" smtClean="0">
              <a:latin typeface="Sylfaen" pitchFamily="18" charset="0"/>
            </a:endParaRPr>
          </a:p>
          <a:p>
            <a:pPr algn="just">
              <a:buNone/>
            </a:pPr>
            <a:endParaRPr lang="de-DE" sz="1400" dirty="0" smtClean="0">
              <a:latin typeface="Sylfaen" pitchFamily="18" charset="0"/>
            </a:endParaRPr>
          </a:p>
          <a:p>
            <a:pPr algn="just">
              <a:buNone/>
            </a:pPr>
            <a:r>
              <a:rPr lang="de-DE" sz="1400" dirty="0" smtClean="0">
                <a:latin typeface="Sylfaen" pitchFamily="18" charset="0"/>
              </a:rPr>
              <a:t>        </a:t>
            </a:r>
            <a:r>
              <a:rPr lang="en-US" sz="1400" dirty="0" smtClean="0">
                <a:latin typeface="Sylfaen" pitchFamily="18" charset="0"/>
              </a:rPr>
              <a:t>The journal strived for dissemination of information on bilingual education and encouraged development of scientific and academic study and analysis of the direction.</a:t>
            </a:r>
            <a:endParaRPr lang="ka-GE" sz="1400" dirty="0" smtClean="0">
              <a:latin typeface="Sylfaen" pitchFamily="18" charset="0"/>
            </a:endParaRPr>
          </a:p>
          <a:p>
            <a:pPr algn="just">
              <a:buNone/>
            </a:pPr>
            <a:r>
              <a:rPr lang="en-US" sz="1400" dirty="0" smtClean="0">
                <a:latin typeface="Sylfaen" pitchFamily="18" charset="0"/>
              </a:rPr>
              <a:t>        </a:t>
            </a:r>
          </a:p>
          <a:p>
            <a:pPr algn="just">
              <a:buNone/>
            </a:pPr>
            <a:r>
              <a:rPr lang="en-US" sz="1400" dirty="0" smtClean="0">
                <a:latin typeface="Sylfaen" pitchFamily="18" charset="0"/>
              </a:rPr>
              <a:t>        Armenian and Azerbaijani translation of the journal was also supported by the project and all non-Georgian schools were provided with the Journals. </a:t>
            </a:r>
            <a:endParaRPr lang="de-DE" sz="1400" dirty="0">
              <a:latin typeface="Sylfaen" pitchFamily="18" charset="0"/>
            </a:endParaRPr>
          </a:p>
        </p:txBody>
      </p:sp>
      <p:pic>
        <p:nvPicPr>
          <p:cNvPr id="4" name="Picture 2" descr="C:\Users\user\Desktop\logoebi\logos\CCIIR logo_Correct.jpg"/>
          <p:cNvPicPr>
            <a:picLocks noChangeAspect="1" noChangeArrowheads="1"/>
          </p:cNvPicPr>
          <p:nvPr/>
        </p:nvPicPr>
        <p:blipFill>
          <a:blip r:embed="rId2" cstate="print"/>
          <a:srcRect/>
          <a:stretch>
            <a:fillRect/>
          </a:stretch>
        </p:blipFill>
        <p:spPr bwMode="auto">
          <a:xfrm>
            <a:off x="0" y="1"/>
            <a:ext cx="1148686" cy="1142983"/>
          </a:xfrm>
          <a:prstGeom prst="rect">
            <a:avLst/>
          </a:prstGeom>
          <a:noFill/>
        </p:spPr>
      </p:pic>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pic>
        <p:nvPicPr>
          <p:cNvPr id="6" name="Picture 5" descr="http://cciir.ge/modules/multi/images/1360586450_BE-12.JPG">
            <a:hlinkClick r:id="rId3" tgtFrame="&quot;_blank&quot;"/>
          </p:cNvPr>
          <p:cNvPicPr/>
          <p:nvPr/>
        </p:nvPicPr>
        <p:blipFill>
          <a:blip r:embed="rId4" cstate="print"/>
          <a:srcRect/>
          <a:stretch>
            <a:fillRect/>
          </a:stretch>
        </p:blipFill>
        <p:spPr bwMode="auto">
          <a:xfrm>
            <a:off x="6500826" y="1571612"/>
            <a:ext cx="2286016" cy="33575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217443"/>
          </a:xfrm>
        </p:spPr>
        <p:txBody>
          <a:bodyPr>
            <a:normAutofit/>
          </a:bodyPr>
          <a:lstStyle/>
          <a:p>
            <a:pPr>
              <a:buNone/>
            </a:pPr>
            <a:r>
              <a:rPr lang="en-US" sz="1600" dirty="0" smtClean="0">
                <a:latin typeface="Sylfaen" pitchFamily="18" charset="0"/>
              </a:rPr>
              <a:t>       International electronic Journal of Multilingual Education (IJME) is dedicated to advancing knowledge of theory, research and practice in the field of multilingual and multicultural education as well as in language acquisition. The journal publishes reviews and empirical research (both full length papers and brief reports) with high priority given to manuscripts that join theory and research with applications.</a:t>
            </a:r>
          </a:p>
          <a:p>
            <a:pPr>
              <a:lnSpc>
                <a:spcPct val="150000"/>
              </a:lnSpc>
              <a:buNone/>
            </a:pPr>
            <a:endParaRPr lang="en-US" sz="1600" dirty="0" smtClean="0">
              <a:latin typeface="Sylfaen" pitchFamily="18" charset="0"/>
            </a:endParaRPr>
          </a:p>
          <a:p>
            <a:r>
              <a:rPr lang="en-US" sz="1600" b="1" dirty="0" smtClean="0">
                <a:latin typeface="Sylfaen" pitchFamily="18" charset="0"/>
              </a:rPr>
              <a:t>Publisher : </a:t>
            </a:r>
            <a:r>
              <a:rPr lang="en-US" sz="1600" dirty="0" smtClean="0">
                <a:latin typeface="Sylfaen" pitchFamily="18" charset="0"/>
              </a:rPr>
              <a:t> ”Center for Civil Integration and Inter-Ethnic Relations’’ CCIIR</a:t>
            </a:r>
          </a:p>
          <a:p>
            <a:r>
              <a:rPr lang="en-US" sz="1600" dirty="0" smtClean="0">
                <a:latin typeface="Sylfaen" pitchFamily="18" charset="0"/>
              </a:rPr>
              <a:t>CCIIR has been publishing journal within the project “Development and Introduction of Multilingual Teacher Education Programs at Universities of Georgia and Ukraine” funded by the European Commission TEMPUS program  since 2013</a:t>
            </a:r>
          </a:p>
          <a:p>
            <a:r>
              <a:rPr lang="en-US" sz="1600" b="1" dirty="0" smtClean="0">
                <a:latin typeface="Sylfaen" pitchFamily="18" charset="0"/>
              </a:rPr>
              <a:t>Publication Types: </a:t>
            </a:r>
            <a:r>
              <a:rPr lang="en-US" sz="1600" dirty="0" smtClean="0">
                <a:latin typeface="Sylfaen" pitchFamily="18" charset="0"/>
              </a:rPr>
              <a:t>  Scientific – Educational ,  e-journal </a:t>
            </a:r>
          </a:p>
          <a:p>
            <a:r>
              <a:rPr lang="en-US" sz="1600" b="1" dirty="0" smtClean="0">
                <a:latin typeface="Sylfaen" pitchFamily="18" charset="0"/>
              </a:rPr>
              <a:t>Language:</a:t>
            </a:r>
            <a:r>
              <a:rPr lang="en-US" sz="1600" dirty="0" smtClean="0">
                <a:latin typeface="Sylfaen" pitchFamily="18" charset="0"/>
              </a:rPr>
              <a:t>  trilingual  (available in Georgian, Ukrainian and English)</a:t>
            </a:r>
          </a:p>
          <a:p>
            <a:r>
              <a:rPr lang="en-US" sz="1600" b="1" dirty="0" smtClean="0">
                <a:latin typeface="Sylfaen" pitchFamily="18" charset="0"/>
              </a:rPr>
              <a:t>Frequency: </a:t>
            </a:r>
            <a:r>
              <a:rPr lang="en-US" sz="1600" dirty="0" smtClean="0">
                <a:latin typeface="Sylfaen" pitchFamily="18" charset="0"/>
              </a:rPr>
              <a:t>   Biannual    Totally:  6 volumes have been published  (2 last volumes  will be available in October, 2016)</a:t>
            </a:r>
          </a:p>
          <a:p>
            <a:r>
              <a:rPr lang="en-US" sz="1600" b="1" dirty="0" smtClean="0">
                <a:latin typeface="Sylfaen" pitchFamily="18" charset="0"/>
              </a:rPr>
              <a:t>Journal is indexed </a:t>
            </a:r>
          </a:p>
          <a:p>
            <a:pPr>
              <a:lnSpc>
                <a:spcPct val="150000"/>
              </a:lnSpc>
              <a:buNone/>
            </a:pPr>
            <a:endParaRPr lang="en-US" sz="1400" dirty="0" smtClean="0">
              <a:latin typeface="Sylfaen" pitchFamily="18" charset="0"/>
            </a:endParaRPr>
          </a:p>
          <a:p>
            <a:pPr>
              <a:lnSpc>
                <a:spcPct val="150000"/>
              </a:lnSpc>
              <a:buNone/>
            </a:pPr>
            <a:endParaRPr lang="ka-GE" sz="1400" dirty="0" smtClean="0">
              <a:latin typeface="Sylfaen" pitchFamily="18" charset="0"/>
            </a:endParaRPr>
          </a:p>
          <a:p>
            <a:pPr>
              <a:buNone/>
            </a:pPr>
            <a:endParaRPr lang="en-US" dirty="0"/>
          </a:p>
        </p:txBody>
      </p:sp>
      <p:sp>
        <p:nvSpPr>
          <p:cNvPr id="6" name="Title 6"/>
          <p:cNvSpPr>
            <a:spLocks noGrp="1"/>
          </p:cNvSpPr>
          <p:nvPr>
            <p:ph type="title"/>
          </p:nvPr>
        </p:nvSpPr>
        <p:spPr>
          <a:xfrm>
            <a:off x="1214414" y="0"/>
            <a:ext cx="7143800" cy="857232"/>
          </a:xfrm>
        </p:spPr>
        <p:txBody>
          <a:bodyPr>
            <a:normAutofit/>
          </a:bodyPr>
          <a:lstStyle/>
          <a:p>
            <a:r>
              <a:rPr lang="en-US" sz="2400" dirty="0" smtClean="0">
                <a:latin typeface="Sylfaen" pitchFamily="18" charset="0"/>
                <a:hlinkClick r:id="rId2"/>
              </a:rPr>
              <a:t>www.multilingualeducation.org</a:t>
            </a:r>
            <a:endParaRPr lang="en-US" sz="2400" dirty="0">
              <a:latin typeface="Sylfaen" pitchFamily="18" charset="0"/>
            </a:endParaRPr>
          </a:p>
        </p:txBody>
      </p:sp>
      <p:pic>
        <p:nvPicPr>
          <p:cNvPr id="7" name="Picture 2" descr="C:\Users\user\Desktop\download.png"/>
          <p:cNvPicPr>
            <a:picLocks noChangeAspect="1" noChangeArrowheads="1"/>
          </p:cNvPicPr>
          <p:nvPr/>
        </p:nvPicPr>
        <p:blipFill>
          <a:blip r:embed="rId3" cstate="print"/>
          <a:srcRect/>
          <a:stretch>
            <a:fillRect/>
          </a:stretch>
        </p:blipFill>
        <p:spPr bwMode="auto">
          <a:xfrm>
            <a:off x="1928794" y="0"/>
            <a:ext cx="646085" cy="751695"/>
          </a:xfrm>
          <a:prstGeom prst="rect">
            <a:avLst/>
          </a:prstGeom>
          <a:noFill/>
        </p:spPr>
      </p:pic>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71546"/>
          </a:xfrm>
          <a:solidFill>
            <a:schemeClr val="tx2"/>
          </a:solidFill>
        </p:spPr>
        <p:txBody>
          <a:bodyPr>
            <a:normAutofit/>
          </a:bodyPr>
          <a:lstStyle/>
          <a:p>
            <a:r>
              <a:rPr lang="en-US" sz="2000" dirty="0" smtClean="0">
                <a:solidFill>
                  <a:schemeClr val="bg1"/>
                </a:solidFill>
                <a:latin typeface="Sylfaen" pitchFamily="18" charset="0"/>
              </a:rPr>
              <a:t>The aim and target groups of the Journal</a:t>
            </a:r>
            <a:endParaRPr lang="de-DE" sz="2000" dirty="0">
              <a:solidFill>
                <a:schemeClr val="bg1"/>
              </a:solidFill>
              <a:latin typeface="Sylfae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buNone/>
            </a:pPr>
            <a:r>
              <a:rPr lang="en-US" sz="1500" dirty="0" smtClean="0">
                <a:latin typeface="Sylfaen" pitchFamily="18" charset="0"/>
              </a:rPr>
              <a:t>Aim:</a:t>
            </a:r>
            <a:endParaRPr lang="ka-GE" sz="1500" dirty="0" smtClean="0">
              <a:latin typeface="Sylfaen" pitchFamily="18" charset="0"/>
            </a:endParaRPr>
          </a:p>
          <a:p>
            <a:r>
              <a:rPr lang="en-US" sz="1500" dirty="0" smtClean="0">
                <a:latin typeface="Sylfaen" pitchFamily="18" charset="0"/>
              </a:rPr>
              <a:t>Support dissemination  of knowledge about bilingual education </a:t>
            </a:r>
            <a:endParaRPr lang="ka-GE" sz="1500" dirty="0" smtClean="0">
              <a:latin typeface="Sylfaen" pitchFamily="18" charset="0"/>
            </a:endParaRPr>
          </a:p>
          <a:p>
            <a:r>
              <a:rPr lang="en-US" sz="1500" dirty="0" smtClean="0">
                <a:latin typeface="Sylfaen" pitchFamily="18" charset="0"/>
              </a:rPr>
              <a:t>Encourage networking between scholars and practitioners </a:t>
            </a:r>
            <a:endParaRPr lang="ka-GE" sz="1500" dirty="0" smtClean="0">
              <a:latin typeface="Sylfaen" pitchFamily="18" charset="0"/>
            </a:endParaRPr>
          </a:p>
          <a:p>
            <a:r>
              <a:rPr lang="en-US" sz="1500" dirty="0" smtClean="0">
                <a:latin typeface="Sylfaen" pitchFamily="18" charset="0"/>
              </a:rPr>
              <a:t>Develop academic and scientific researches</a:t>
            </a:r>
            <a:endParaRPr lang="ka-GE" sz="1500" dirty="0" smtClean="0">
              <a:latin typeface="Sylfaen" pitchFamily="18" charset="0"/>
            </a:endParaRPr>
          </a:p>
          <a:p>
            <a:r>
              <a:rPr lang="en-US" sz="1500" dirty="0" smtClean="0">
                <a:latin typeface="Sylfaen" pitchFamily="18" charset="0"/>
              </a:rPr>
              <a:t>Dissemination of  research results  </a:t>
            </a:r>
            <a:endParaRPr lang="ka-GE" sz="1500" dirty="0" smtClean="0">
              <a:latin typeface="Sylfaen" pitchFamily="18" charset="0"/>
            </a:endParaRPr>
          </a:p>
          <a:p>
            <a:r>
              <a:rPr lang="en-US" sz="1500" dirty="0" smtClean="0">
                <a:latin typeface="Sylfaen" pitchFamily="18" charset="0"/>
              </a:rPr>
              <a:t>Develop bilingual education in Georgia as an interdisciplinary scientific field</a:t>
            </a:r>
            <a:endParaRPr lang="ka-GE" sz="1500" dirty="0" smtClean="0">
              <a:latin typeface="Sylfaen" pitchFamily="18" charset="0"/>
            </a:endParaRPr>
          </a:p>
          <a:p>
            <a:r>
              <a:rPr lang="en-US" sz="1500" dirty="0" smtClean="0">
                <a:latin typeface="Sylfaen" pitchFamily="18" charset="0"/>
              </a:rPr>
              <a:t>Support integration of scholars and practitioners working in that field</a:t>
            </a:r>
          </a:p>
          <a:p>
            <a:r>
              <a:rPr lang="en-US" sz="1500" dirty="0" smtClean="0">
                <a:latin typeface="Sylfaen" pitchFamily="18" charset="0"/>
              </a:rPr>
              <a:t>Support effective introduction of multilingual education programs in general  education system </a:t>
            </a:r>
            <a:endParaRPr lang="ka-GE" sz="1500" dirty="0">
              <a:latin typeface="Sylfaen" pitchFamily="18" charset="0"/>
            </a:endParaRPr>
          </a:p>
          <a:p>
            <a:endParaRPr lang="ka-GE" sz="1500" dirty="0" smtClean="0">
              <a:latin typeface="Sylfaen" pitchFamily="18" charset="0"/>
            </a:endParaRPr>
          </a:p>
          <a:p>
            <a:pPr>
              <a:buNone/>
            </a:pPr>
            <a:r>
              <a:rPr lang="en-US" sz="1500" dirty="0" smtClean="0">
                <a:latin typeface="Sylfaen" pitchFamily="18" charset="0"/>
              </a:rPr>
              <a:t>Target groups:</a:t>
            </a:r>
          </a:p>
          <a:p>
            <a:r>
              <a:rPr lang="en-US" sz="1500" dirty="0" smtClean="0">
                <a:latin typeface="Sylfaen" pitchFamily="18" charset="0"/>
              </a:rPr>
              <a:t>BA, MA and PhD students </a:t>
            </a:r>
          </a:p>
          <a:p>
            <a:r>
              <a:rPr lang="en-US" sz="1500" dirty="0" smtClean="0">
                <a:latin typeface="Sylfaen" pitchFamily="18" charset="0"/>
              </a:rPr>
              <a:t>Academic staff</a:t>
            </a:r>
          </a:p>
          <a:p>
            <a:r>
              <a:rPr lang="en-US" sz="1500" dirty="0" smtClean="0">
                <a:latin typeface="Sylfaen" pitchFamily="18" charset="0"/>
              </a:rPr>
              <a:t>Administration</a:t>
            </a:r>
          </a:p>
          <a:p>
            <a:r>
              <a:rPr lang="en-US" sz="1500" dirty="0" smtClean="0">
                <a:latin typeface="Sylfaen" pitchFamily="18" charset="0"/>
              </a:rPr>
              <a:t>Scholars, researchers  who work in the  fields of education, linguistics, political science, psychology, communication, education, management, sociology and related disciplines. </a:t>
            </a:r>
            <a:endParaRPr lang="ka-GE" sz="1500" dirty="0" smtClean="0">
              <a:latin typeface="Sylfaen" pitchFamily="18" charset="0"/>
            </a:endParaRPr>
          </a:p>
          <a:p>
            <a:pPr>
              <a:buNone/>
            </a:pPr>
            <a:endParaRPr lang="ka-GE" sz="1800" dirty="0"/>
          </a:p>
          <a:p>
            <a:pPr>
              <a:buNone/>
            </a:pPr>
            <a:endParaRPr lang="de-DE" sz="1800" dirty="0"/>
          </a:p>
        </p:txBody>
      </p:sp>
      <p:pic>
        <p:nvPicPr>
          <p:cNvPr id="4" name="Picture 2" descr="C:\Users\user\Desktop\logoebi\logos\CCIIR logo_Correct.jpg"/>
          <p:cNvPicPr>
            <a:picLocks noChangeAspect="1" noChangeArrowheads="1"/>
          </p:cNvPicPr>
          <p:nvPr/>
        </p:nvPicPr>
        <p:blipFill>
          <a:blip r:embed="rId2" cstate="print"/>
          <a:srcRect/>
          <a:stretch>
            <a:fillRect/>
          </a:stretch>
        </p:blipFill>
        <p:spPr bwMode="auto">
          <a:xfrm>
            <a:off x="0" y="1"/>
            <a:ext cx="1148686" cy="1142983"/>
          </a:xfrm>
          <a:prstGeom prst="rect">
            <a:avLst/>
          </a:prstGeom>
          <a:noFill/>
        </p:spPr>
      </p:pic>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a:solidFill>
            <a:schemeClr val="tx2"/>
          </a:solidFill>
        </p:spPr>
        <p:txBody>
          <a:bodyPr>
            <a:normAutofit/>
          </a:bodyPr>
          <a:lstStyle/>
          <a:p>
            <a:r>
              <a:rPr lang="en-US" sz="2400" dirty="0" smtClean="0">
                <a:solidFill>
                  <a:schemeClr val="bg1"/>
                </a:solidFill>
                <a:latin typeface="Sylfaen" pitchFamily="18" charset="0"/>
              </a:rPr>
              <a:t>        </a:t>
            </a:r>
            <a:r>
              <a:rPr lang="en-US" sz="2000" dirty="0" smtClean="0">
                <a:solidFill>
                  <a:schemeClr val="bg1"/>
                </a:solidFill>
                <a:latin typeface="Sylfaen" pitchFamily="18" charset="0"/>
              </a:rPr>
              <a:t>Topics &amp; Issues of the Journal </a:t>
            </a:r>
            <a:endParaRPr lang="de-DE" sz="2000" dirty="0">
              <a:solidFill>
                <a:schemeClr val="bg1"/>
              </a:solidFill>
              <a:latin typeface="Sylfaen" pitchFamily="18" charset="0"/>
            </a:endParaRPr>
          </a:p>
        </p:txBody>
      </p:sp>
      <p:sp>
        <p:nvSpPr>
          <p:cNvPr id="4" name="Content Placeholder 3"/>
          <p:cNvSpPr>
            <a:spLocks noGrp="1"/>
          </p:cNvSpPr>
          <p:nvPr>
            <p:ph sz="half" idx="1"/>
          </p:nvPr>
        </p:nvSpPr>
        <p:spPr>
          <a:xfrm>
            <a:off x="285720" y="1428736"/>
            <a:ext cx="7715304" cy="4357718"/>
          </a:xfrm>
        </p:spPr>
        <p:txBody>
          <a:bodyPr>
            <a:noAutofit/>
          </a:bodyPr>
          <a:lstStyle/>
          <a:p>
            <a:pPr lvl="0">
              <a:buFont typeface="Wingdings" pitchFamily="2" charset="2"/>
              <a:buChar char="ü"/>
            </a:pPr>
            <a:r>
              <a:rPr lang="en-US" sz="1600" dirty="0" smtClean="0">
                <a:latin typeface="Sylfaen" pitchFamily="18" charset="0"/>
              </a:rPr>
              <a:t>Multilingual and multicultural  educational policy research,  theory  and practice</a:t>
            </a:r>
            <a:endParaRPr lang="en-US" sz="1600" i="1" dirty="0" smtClean="0">
              <a:latin typeface="Sylfaen" pitchFamily="18" charset="0"/>
            </a:endParaRPr>
          </a:p>
          <a:p>
            <a:pPr lvl="0">
              <a:buFont typeface="Wingdings" pitchFamily="2" charset="2"/>
              <a:buChar char="ü"/>
            </a:pPr>
            <a:r>
              <a:rPr lang="en-US" sz="1600" dirty="0" smtClean="0">
                <a:latin typeface="Sylfaen" pitchFamily="18" charset="0"/>
              </a:rPr>
              <a:t>Content and language integrated learning research, theory and practice</a:t>
            </a:r>
          </a:p>
          <a:p>
            <a:pPr lvl="0">
              <a:buFont typeface="Wingdings" pitchFamily="2" charset="2"/>
              <a:buChar char="ü"/>
            </a:pPr>
            <a:r>
              <a:rPr lang="en-US" sz="1600" dirty="0" smtClean="0">
                <a:latin typeface="Sylfaen" pitchFamily="18" charset="0"/>
              </a:rPr>
              <a:t>Teachers education/professional development</a:t>
            </a:r>
          </a:p>
          <a:p>
            <a:pPr lvl="0">
              <a:buFont typeface="Wingdings" pitchFamily="2" charset="2"/>
              <a:buChar char="ü"/>
            </a:pPr>
            <a:r>
              <a:rPr lang="en-US" sz="1600" dirty="0" smtClean="0">
                <a:latin typeface="Sylfaen" pitchFamily="18" charset="0"/>
              </a:rPr>
              <a:t>Foreign language teaching/learning strategies</a:t>
            </a:r>
          </a:p>
          <a:p>
            <a:pPr lvl="0">
              <a:buFont typeface="Wingdings" pitchFamily="2" charset="2"/>
              <a:buChar char="ü"/>
            </a:pPr>
            <a:r>
              <a:rPr lang="en-US" sz="1600" dirty="0" smtClean="0">
                <a:latin typeface="Sylfaen" pitchFamily="18" charset="0"/>
              </a:rPr>
              <a:t>Education management</a:t>
            </a:r>
          </a:p>
          <a:p>
            <a:pPr lvl="0">
              <a:buFont typeface="Wingdings" pitchFamily="2" charset="2"/>
              <a:buChar char="ü"/>
            </a:pPr>
            <a:r>
              <a:rPr lang="en-US" sz="1600" dirty="0" smtClean="0">
                <a:latin typeface="Sylfaen" pitchFamily="18" charset="0"/>
              </a:rPr>
              <a:t>Language identity; Language policy</a:t>
            </a:r>
          </a:p>
          <a:p>
            <a:pPr lvl="0">
              <a:buFont typeface="Wingdings" pitchFamily="2" charset="2"/>
              <a:buChar char="ü"/>
            </a:pPr>
            <a:r>
              <a:rPr lang="en-US" sz="1600" dirty="0" smtClean="0">
                <a:latin typeface="Sylfaen" pitchFamily="18" charset="0"/>
              </a:rPr>
              <a:t>Cultural identity</a:t>
            </a:r>
          </a:p>
          <a:p>
            <a:pPr>
              <a:buFont typeface="Wingdings" pitchFamily="2" charset="2"/>
              <a:buChar char="ü"/>
            </a:pPr>
            <a:r>
              <a:rPr lang="en-US" sz="1600" dirty="0" smtClean="0">
                <a:latin typeface="Sylfaen" pitchFamily="18" charset="0"/>
              </a:rPr>
              <a:t>Learning platforms</a:t>
            </a:r>
          </a:p>
          <a:p>
            <a:pPr lvl="0">
              <a:buFont typeface="Wingdings" pitchFamily="2" charset="2"/>
              <a:buChar char="ü"/>
            </a:pPr>
            <a:r>
              <a:rPr lang="en-US" sz="1600" dirty="0" smtClean="0">
                <a:latin typeface="Sylfaen" pitchFamily="18" charset="0"/>
              </a:rPr>
              <a:t>Research results &amp; analysis </a:t>
            </a:r>
          </a:p>
          <a:p>
            <a:pPr lvl="0">
              <a:buFont typeface="Wingdings" pitchFamily="2" charset="2"/>
              <a:buChar char="ü"/>
            </a:pPr>
            <a:r>
              <a:rPr lang="en-US" sz="1600" dirty="0" smtClean="0">
                <a:latin typeface="Sylfaen" pitchFamily="18" charset="0"/>
              </a:rPr>
              <a:t>Practical examples/sharing experience</a:t>
            </a:r>
          </a:p>
          <a:p>
            <a:pPr lvl="0">
              <a:buNone/>
            </a:pPr>
            <a:endParaRPr lang="en-US" sz="1400" dirty="0" smtClean="0">
              <a:latin typeface="Sylfaen" pitchFamily="18" charset="0"/>
            </a:endParaRPr>
          </a:p>
        </p:txBody>
      </p:sp>
      <p:pic>
        <p:nvPicPr>
          <p:cNvPr id="6" name="Picture 2" descr="C:\Users\user\Desktop\logoebi\logos\CCIIR logo_Correct.jpg"/>
          <p:cNvPicPr>
            <a:picLocks noChangeAspect="1" noChangeArrowheads="1"/>
          </p:cNvPicPr>
          <p:nvPr/>
        </p:nvPicPr>
        <p:blipFill>
          <a:blip r:embed="rId2" cstate="print"/>
          <a:srcRect/>
          <a:stretch>
            <a:fillRect/>
          </a:stretch>
        </p:blipFill>
        <p:spPr bwMode="auto">
          <a:xfrm>
            <a:off x="0" y="1"/>
            <a:ext cx="1148686" cy="1142983"/>
          </a:xfrm>
          <a:prstGeom prst="rect">
            <a:avLst/>
          </a:prstGeom>
          <a:noFill/>
        </p:spPr>
      </p:pic>
      <p:sp>
        <p:nvSpPr>
          <p:cNvPr id="7"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00108"/>
          </a:xfrm>
          <a:solidFill>
            <a:schemeClr val="tx2"/>
          </a:solidFill>
        </p:spPr>
        <p:txBody>
          <a:bodyPr>
            <a:normAutofit/>
          </a:bodyPr>
          <a:lstStyle/>
          <a:p>
            <a:r>
              <a:rPr lang="en-US" sz="2400" dirty="0" smtClean="0">
                <a:solidFill>
                  <a:schemeClr val="bg1"/>
                </a:solidFill>
                <a:latin typeface="Sylfaen" pitchFamily="18" charset="0"/>
              </a:rPr>
              <a:t>Articles</a:t>
            </a:r>
            <a:endParaRPr lang="de-DE" sz="2400" dirty="0">
              <a:solidFill>
                <a:schemeClr val="bg1"/>
              </a:solidFill>
              <a:latin typeface="Sylfaen" pitchFamily="18" charset="0"/>
            </a:endParaRPr>
          </a:p>
        </p:txBody>
      </p:sp>
      <p:sp>
        <p:nvSpPr>
          <p:cNvPr id="3" name="Content Placeholder 2"/>
          <p:cNvSpPr>
            <a:spLocks noGrp="1"/>
          </p:cNvSpPr>
          <p:nvPr>
            <p:ph idx="1"/>
          </p:nvPr>
        </p:nvSpPr>
        <p:spPr>
          <a:xfrm>
            <a:off x="395536" y="1714488"/>
            <a:ext cx="8229600" cy="4522824"/>
          </a:xfrm>
        </p:spPr>
        <p:txBody>
          <a:bodyPr>
            <a:normAutofit/>
          </a:bodyPr>
          <a:lstStyle/>
          <a:p>
            <a:pPr>
              <a:buFont typeface="Wingdings" pitchFamily="2" charset="2"/>
              <a:buChar char="Ø"/>
            </a:pPr>
            <a:r>
              <a:rPr lang="en-US" sz="1600" dirty="0" smtClean="0">
                <a:latin typeface="Sylfaen" pitchFamily="18" charset="0"/>
              </a:rPr>
              <a:t>Approximately 6-7 articles written by  different authors in each volume (each volume in each language - 100 pages )</a:t>
            </a:r>
          </a:p>
          <a:p>
            <a:pPr>
              <a:buFont typeface="Wingdings" pitchFamily="2" charset="2"/>
              <a:buChar char="Ø"/>
            </a:pPr>
            <a:r>
              <a:rPr lang="en-US" sz="1600" dirty="0" smtClean="0">
                <a:latin typeface="Sylfaen" pitchFamily="18" charset="0"/>
              </a:rPr>
              <a:t>All published articles are selected based on peer review process. The professors of consortium member universities participate in the peer review process. The peer review of the articles is done at least by randomly selected two reviewers. </a:t>
            </a:r>
          </a:p>
          <a:p>
            <a:pPr>
              <a:buFont typeface="Wingdings" pitchFamily="2" charset="2"/>
              <a:buChar char="Ø"/>
            </a:pPr>
            <a:r>
              <a:rPr lang="en-US" sz="1600" dirty="0" smtClean="0">
                <a:latin typeface="Sylfaen" pitchFamily="18" charset="0"/>
              </a:rPr>
              <a:t>The articles are submitted in Georgian, English or Ukrainian languages. All accepted articles are translated and published in three languages. The translation of articles from Georgian into English and vice versa is done by  CCIIR. The translation from Ukrainian to English and vice versa is undertaken by Dnipropetrovsk University.</a:t>
            </a:r>
            <a:r>
              <a:rPr lang="ka-GE" sz="1600" dirty="0" smtClean="0">
                <a:latin typeface="Sylfaen" pitchFamily="18" charset="0"/>
              </a:rPr>
              <a:t> </a:t>
            </a:r>
            <a:endParaRPr lang="en-US" sz="1600" dirty="0" smtClean="0">
              <a:latin typeface="Sylfaen" pitchFamily="18" charset="0"/>
            </a:endParaRPr>
          </a:p>
          <a:p>
            <a:pPr>
              <a:buFont typeface="Wingdings" pitchFamily="2" charset="2"/>
              <a:buChar char="Ø"/>
            </a:pPr>
            <a:r>
              <a:rPr lang="en-US" sz="1600" dirty="0" smtClean="0">
                <a:latin typeface="Sylfaen" pitchFamily="18" charset="0"/>
              </a:rPr>
              <a:t>The authors of the articles are program participants, academics  and/or  independent researchers. </a:t>
            </a:r>
            <a:endParaRPr lang="ka-GE" sz="1600" dirty="0" smtClean="0">
              <a:latin typeface="Sylfaen" pitchFamily="18" charset="0"/>
            </a:endParaRPr>
          </a:p>
          <a:p>
            <a:pPr>
              <a:buNone/>
            </a:pPr>
            <a:endParaRPr lang="ka-GE" sz="1600" dirty="0" smtClean="0">
              <a:latin typeface="Sylfaen" pitchFamily="18" charset="0"/>
            </a:endParaRPr>
          </a:p>
        </p:txBody>
      </p:sp>
      <p:pic>
        <p:nvPicPr>
          <p:cNvPr id="4" name="Picture 2" descr="C:\Users\user\Desktop\logoebi\logos\CCIIR logo_Correct.jpg"/>
          <p:cNvPicPr>
            <a:picLocks noChangeAspect="1" noChangeArrowheads="1"/>
          </p:cNvPicPr>
          <p:nvPr/>
        </p:nvPicPr>
        <p:blipFill>
          <a:blip r:embed="rId2" cstate="print"/>
          <a:srcRect/>
          <a:stretch>
            <a:fillRect/>
          </a:stretch>
        </p:blipFill>
        <p:spPr bwMode="auto">
          <a:xfrm>
            <a:off x="0" y="1"/>
            <a:ext cx="1148686" cy="1142983"/>
          </a:xfrm>
          <a:prstGeom prst="rect">
            <a:avLst/>
          </a:prstGeom>
          <a:noFill/>
        </p:spPr>
      </p:pic>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857232"/>
          </a:xfrm>
          <a:solidFill>
            <a:schemeClr val="tx2"/>
          </a:solidFill>
        </p:spPr>
        <p:txBody>
          <a:bodyPr>
            <a:normAutofit/>
          </a:bodyPr>
          <a:lstStyle/>
          <a:p>
            <a:r>
              <a:rPr lang="en-US" sz="2000" dirty="0" smtClean="0">
                <a:solidFill>
                  <a:schemeClr val="bg1"/>
                </a:solidFill>
                <a:latin typeface="Sylfaen" pitchFamily="18" charset="0"/>
              </a:rPr>
              <a:t>       Articles according to the countries &amp; universities</a:t>
            </a:r>
            <a:endParaRPr lang="en-US" sz="2000" dirty="0">
              <a:solidFill>
                <a:schemeClr val="bg1"/>
              </a:solidFill>
              <a:latin typeface="Sylfaen" pitchFamily="18" charset="0"/>
            </a:endParaRPr>
          </a:p>
        </p:txBody>
      </p:sp>
      <p:graphicFrame>
        <p:nvGraphicFramePr>
          <p:cNvPr id="4" name="Content Placeholder 3"/>
          <p:cNvGraphicFramePr>
            <a:graphicFrameLocks noGrp="1"/>
          </p:cNvGraphicFramePr>
          <p:nvPr>
            <p:ph idx="1"/>
          </p:nvPr>
        </p:nvGraphicFramePr>
        <p:xfrm>
          <a:off x="107503" y="1123690"/>
          <a:ext cx="8928995" cy="5091392"/>
        </p:xfrm>
        <a:graphic>
          <a:graphicData uri="http://schemas.openxmlformats.org/drawingml/2006/table">
            <a:tbl>
              <a:tblPr firstRow="1" bandRow="1">
                <a:tableStyleId>{BC89EF96-8CEA-46FF-86C4-4CE0E7609802}</a:tableStyleId>
              </a:tblPr>
              <a:tblGrid>
                <a:gridCol w="964035"/>
                <a:gridCol w="928694"/>
                <a:gridCol w="928694"/>
                <a:gridCol w="1000132"/>
                <a:gridCol w="571504"/>
                <a:gridCol w="500066"/>
                <a:gridCol w="857256"/>
                <a:gridCol w="785818"/>
                <a:gridCol w="785818"/>
                <a:gridCol w="928694"/>
                <a:gridCol w="678284"/>
              </a:tblGrid>
              <a:tr h="1743996">
                <a:tc>
                  <a:txBody>
                    <a:bodyPr/>
                    <a:lstStyle/>
                    <a:p>
                      <a:pPr>
                        <a:lnSpc>
                          <a:spcPct val="115000"/>
                        </a:lnSpc>
                        <a:spcAft>
                          <a:spcPts val="0"/>
                        </a:spcAft>
                      </a:pPr>
                      <a:r>
                        <a:rPr lang="en-US" sz="1300" b="0" dirty="0" smtClean="0">
                          <a:latin typeface="Sylfaen" pitchFamily="18" charset="0"/>
                          <a:ea typeface="Times New Roman"/>
                          <a:cs typeface="Times New Roman"/>
                        </a:rPr>
                        <a:t>Countries/</a:t>
                      </a:r>
                    </a:p>
                    <a:p>
                      <a:pPr>
                        <a:lnSpc>
                          <a:spcPct val="115000"/>
                        </a:lnSpc>
                        <a:spcAft>
                          <a:spcPts val="0"/>
                        </a:spcAft>
                      </a:pPr>
                      <a:r>
                        <a:rPr lang="en-US" sz="1300" b="0" dirty="0" smtClean="0">
                          <a:latin typeface="Sylfaen" pitchFamily="18" charset="0"/>
                          <a:ea typeface="Times New Roman"/>
                          <a:cs typeface="Times New Roman"/>
                        </a:rPr>
                        <a:t>Universities</a:t>
                      </a:r>
                      <a:endParaRPr lang="en-US" sz="1300" b="0" dirty="0">
                        <a:latin typeface="Sylfaen" pitchFamily="18" charset="0"/>
                        <a:ea typeface="Calibri"/>
                        <a:cs typeface="Times New Roman"/>
                      </a:endParaRPr>
                    </a:p>
                  </a:txBody>
                  <a:tcPr marL="64758" marR="64758" marT="0" marB="0"/>
                </a:tc>
                <a:tc>
                  <a:txBody>
                    <a:bodyPr/>
                    <a:lstStyle/>
                    <a:p>
                      <a:pPr>
                        <a:lnSpc>
                          <a:spcPct val="100000"/>
                        </a:lnSpc>
                        <a:spcAft>
                          <a:spcPts val="0"/>
                        </a:spcAft>
                      </a:pPr>
                      <a:r>
                        <a:rPr lang="en-US" sz="1300" b="1" dirty="0" smtClean="0">
                          <a:latin typeface="Sylfaen" pitchFamily="18" charset="0"/>
                          <a:ea typeface="Times New Roman"/>
                          <a:cs typeface="Times New Roman"/>
                        </a:rPr>
                        <a:t>Goethe </a:t>
                      </a:r>
                      <a:r>
                        <a:rPr lang="en-US" sz="1300" b="1" i="0" kern="1200" dirty="0" smtClean="0">
                          <a:solidFill>
                            <a:schemeClr val="tx1"/>
                          </a:solidFill>
                          <a:latin typeface="Sylfaen" pitchFamily="18" charset="0"/>
                          <a:ea typeface="+mn-ea"/>
                          <a:cs typeface="+mn-cs"/>
                        </a:rPr>
                        <a:t>University of Frankfurt</a:t>
                      </a:r>
                      <a:r>
                        <a:rPr lang="en-US" sz="1300" b="1" i="1" kern="1200" dirty="0" smtClean="0">
                          <a:solidFill>
                            <a:schemeClr val="tx1"/>
                          </a:solidFill>
                          <a:latin typeface="Sylfaen" pitchFamily="18" charset="0"/>
                          <a:ea typeface="+mn-ea"/>
                          <a:cs typeface="+mn-cs"/>
                        </a:rPr>
                        <a:t/>
                      </a:r>
                      <a:br>
                        <a:rPr lang="en-US" sz="1300" b="1" i="1" kern="1200" dirty="0" smtClean="0">
                          <a:solidFill>
                            <a:schemeClr val="tx1"/>
                          </a:solidFill>
                          <a:latin typeface="Sylfaen" pitchFamily="18" charset="0"/>
                          <a:ea typeface="+mn-ea"/>
                          <a:cs typeface="+mn-cs"/>
                        </a:rPr>
                      </a:br>
                      <a:endParaRPr lang="en-US" sz="1300" dirty="0">
                        <a:latin typeface="Sylfaen" pitchFamily="18" charset="0"/>
                        <a:ea typeface="Calibri"/>
                        <a:cs typeface="Times New Roman"/>
                      </a:endParaRPr>
                    </a:p>
                  </a:txBody>
                  <a:tcPr marL="64758" marR="64758" marT="0" marB="0"/>
                </a:tc>
                <a:tc>
                  <a:txBody>
                    <a:bodyPr/>
                    <a:lstStyle/>
                    <a:p>
                      <a:pPr>
                        <a:lnSpc>
                          <a:spcPct val="100000"/>
                        </a:lnSpc>
                        <a:spcAft>
                          <a:spcPts val="0"/>
                        </a:spcAft>
                      </a:pPr>
                      <a:r>
                        <a:rPr lang="en-US" sz="1300" b="1" i="0" kern="1200" dirty="0" smtClean="0">
                          <a:solidFill>
                            <a:schemeClr val="tx1"/>
                          </a:solidFill>
                          <a:latin typeface="Sylfaen" pitchFamily="18" charset="0"/>
                          <a:ea typeface="+mn-ea"/>
                          <a:cs typeface="+mn-cs"/>
                        </a:rPr>
                        <a:t>University of Latvia; </a:t>
                      </a:r>
                      <a:r>
                        <a:rPr lang="en-US" sz="1300" i="0" dirty="0" smtClean="0">
                          <a:latin typeface="Sylfaen" pitchFamily="18" charset="0"/>
                        </a:rPr>
                        <a:t>Liepaja University</a:t>
                      </a:r>
                      <a:r>
                        <a:rPr lang="en-US" sz="1300" i="0" baseline="0" dirty="0" smtClean="0">
                          <a:latin typeface="Sylfaen" pitchFamily="18" charset="0"/>
                        </a:rPr>
                        <a:t> </a:t>
                      </a:r>
                      <a:r>
                        <a:rPr lang="ka-GE" sz="1300" b="1" dirty="0" smtClean="0">
                          <a:latin typeface="Sylfaen" pitchFamily="18" charset="0"/>
                          <a:ea typeface="Times New Roman"/>
                          <a:cs typeface="Times New Roman"/>
                        </a:rPr>
                        <a:t>(1)</a:t>
                      </a:r>
                      <a:endParaRPr lang="en-US" sz="1300" dirty="0" smtClean="0">
                        <a:latin typeface="Sylfaen" pitchFamily="18" charset="0"/>
                        <a:ea typeface="Calibri"/>
                        <a:cs typeface="Times New Roman"/>
                      </a:endParaRPr>
                    </a:p>
                  </a:txBody>
                  <a:tcPr marL="64758" marR="64758" marT="0" marB="0"/>
                </a:tc>
                <a:tc>
                  <a:txBody>
                    <a:bodyPr/>
                    <a:lstStyle/>
                    <a:p>
                      <a:pPr>
                        <a:lnSpc>
                          <a:spcPct val="100000"/>
                        </a:lnSpc>
                        <a:spcAft>
                          <a:spcPts val="0"/>
                        </a:spcAft>
                      </a:pPr>
                      <a:r>
                        <a:rPr lang="en-US" sz="1300" b="1" i="0" kern="1200" dirty="0" smtClean="0">
                          <a:solidFill>
                            <a:schemeClr val="tx1"/>
                          </a:solidFill>
                          <a:latin typeface="Sylfaen" pitchFamily="18" charset="0"/>
                          <a:ea typeface="+mn-ea"/>
                          <a:cs typeface="+mn-cs"/>
                        </a:rPr>
                        <a:t>Vilnius University; </a:t>
                      </a:r>
                      <a:r>
                        <a:rPr lang="en-US" sz="1300" dirty="0" smtClean="0">
                          <a:latin typeface="Sylfaen" pitchFamily="18" charset="0"/>
                        </a:rPr>
                        <a:t>Kaunas University of Technology </a:t>
                      </a:r>
                      <a:r>
                        <a:rPr lang="ka-GE" sz="1300" b="1" dirty="0" smtClean="0">
                          <a:latin typeface="Sylfaen" pitchFamily="18" charset="0"/>
                          <a:ea typeface="Times New Roman"/>
                          <a:cs typeface="Times New Roman"/>
                        </a:rPr>
                        <a:t>(1)</a:t>
                      </a:r>
                      <a:endParaRPr lang="en-US" sz="1300" dirty="0" smtClean="0">
                        <a:latin typeface="Sylfaen" pitchFamily="18" charset="0"/>
                        <a:ea typeface="Calibri"/>
                        <a:cs typeface="Times New Roman"/>
                      </a:endParaRPr>
                    </a:p>
                    <a:p>
                      <a:pPr>
                        <a:lnSpc>
                          <a:spcPct val="115000"/>
                        </a:lnSpc>
                        <a:spcAft>
                          <a:spcPts val="0"/>
                        </a:spcAft>
                      </a:pPr>
                      <a:endParaRPr lang="en-US" sz="1300" b="1" dirty="0" smtClean="0">
                        <a:latin typeface="Sylfaen" pitchFamily="18" charset="0"/>
                        <a:ea typeface="Times New Roman"/>
                        <a:cs typeface="Times New Roman"/>
                      </a:endParaRPr>
                    </a:p>
                  </a:txBody>
                  <a:tcPr marL="64758" marR="64758" marT="0" marB="0"/>
                </a:tc>
                <a:tc>
                  <a:txBody>
                    <a:bodyPr/>
                    <a:lstStyle/>
                    <a:p>
                      <a:pPr>
                        <a:lnSpc>
                          <a:spcPct val="115000"/>
                        </a:lnSpc>
                        <a:spcAft>
                          <a:spcPts val="0"/>
                        </a:spcAft>
                      </a:pPr>
                      <a:r>
                        <a:rPr lang="en-US" sz="1300" b="1" dirty="0" smtClean="0">
                          <a:latin typeface="Sylfaen" pitchFamily="18" charset="0"/>
                          <a:ea typeface="Calibri"/>
                          <a:cs typeface="Times New Roman"/>
                        </a:rPr>
                        <a:t>ILIA </a:t>
                      </a:r>
                      <a:r>
                        <a:rPr lang="en-US" sz="1300" b="1" baseline="0" dirty="0" err="1" smtClean="0">
                          <a:latin typeface="Sylfaen" pitchFamily="18" charset="0"/>
                          <a:ea typeface="Calibri"/>
                          <a:cs typeface="Times New Roman"/>
                        </a:rPr>
                        <a:t>Uni</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en-US" sz="1300" b="1" dirty="0" smtClean="0">
                          <a:latin typeface="Sylfaen" pitchFamily="18" charset="0"/>
                          <a:ea typeface="Times New Roman"/>
                          <a:cs typeface="Times New Roman"/>
                        </a:rPr>
                        <a:t>TSU</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en-US" sz="1300" b="1" dirty="0" smtClean="0">
                          <a:latin typeface="Sylfaen" pitchFamily="18" charset="0"/>
                          <a:ea typeface="Times New Roman"/>
                          <a:cs typeface="Times New Roman"/>
                        </a:rPr>
                        <a:t>Samtskhe-Javakheti</a:t>
                      </a:r>
                      <a:r>
                        <a:rPr lang="en-US" sz="1300" b="1" baseline="0" dirty="0" smtClean="0">
                          <a:latin typeface="Sylfaen" pitchFamily="18" charset="0"/>
                          <a:ea typeface="Times New Roman"/>
                          <a:cs typeface="Times New Roman"/>
                        </a:rPr>
                        <a:t> </a:t>
                      </a:r>
                      <a:r>
                        <a:rPr lang="en-US" sz="1300" b="1" baseline="0" dirty="0" err="1" smtClean="0">
                          <a:latin typeface="Sylfaen" pitchFamily="18" charset="0"/>
                          <a:ea typeface="Times New Roman"/>
                          <a:cs typeface="Times New Roman"/>
                        </a:rPr>
                        <a:t>Uni</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en-US" sz="1300" b="1" i="0" kern="1200" dirty="0" smtClean="0">
                          <a:solidFill>
                            <a:schemeClr val="tx1"/>
                          </a:solidFill>
                          <a:latin typeface="Sylfaen" pitchFamily="18" charset="0"/>
                          <a:ea typeface="+mn-ea"/>
                          <a:cs typeface="+mn-cs"/>
                        </a:rPr>
                        <a:t>Crimean Univer</a:t>
                      </a:r>
                    </a:p>
                    <a:p>
                      <a:pPr>
                        <a:lnSpc>
                          <a:spcPct val="115000"/>
                        </a:lnSpc>
                        <a:spcAft>
                          <a:spcPts val="0"/>
                        </a:spcAft>
                      </a:pPr>
                      <a:r>
                        <a:rPr lang="en-US" sz="1300" b="1" i="0" kern="1200" dirty="0" err="1" smtClean="0">
                          <a:solidFill>
                            <a:schemeClr val="tx1"/>
                          </a:solidFill>
                          <a:latin typeface="Sylfaen" pitchFamily="18" charset="0"/>
                          <a:ea typeface="+mn-ea"/>
                          <a:cs typeface="+mn-cs"/>
                        </a:rPr>
                        <a:t>sity</a:t>
                      </a:r>
                      <a:endParaRPr lang="en-US" sz="1300" i="0" dirty="0">
                        <a:latin typeface="Sylfaen" pitchFamily="18" charset="0"/>
                        <a:ea typeface="Calibri"/>
                        <a:cs typeface="Times New Roman"/>
                      </a:endParaRPr>
                    </a:p>
                  </a:txBody>
                  <a:tcPr marL="64758" marR="64758" marT="0" marB="0"/>
                </a:tc>
                <a:tc>
                  <a:txBody>
                    <a:bodyPr/>
                    <a:lstStyle/>
                    <a:p>
                      <a:pPr>
                        <a:lnSpc>
                          <a:spcPct val="100000"/>
                        </a:lnSpc>
                        <a:spcAft>
                          <a:spcPts val="0"/>
                        </a:spcAft>
                      </a:pPr>
                      <a:r>
                        <a:rPr lang="en-US" sz="1300" dirty="0" smtClean="0">
                          <a:latin typeface="Sylfaen" pitchFamily="18" charset="0"/>
                        </a:rPr>
                        <a:t>Ivan </a:t>
                      </a:r>
                      <a:r>
                        <a:rPr lang="en-US" sz="1300" dirty="0" err="1" smtClean="0">
                          <a:latin typeface="Sylfaen" pitchFamily="18" charset="0"/>
                        </a:rPr>
                        <a:t>Franko</a:t>
                      </a:r>
                      <a:r>
                        <a:rPr lang="en-US" sz="1300" dirty="0" smtClean="0">
                          <a:latin typeface="Sylfaen" pitchFamily="18" charset="0"/>
                        </a:rPr>
                        <a:t> National Univer</a:t>
                      </a:r>
                    </a:p>
                    <a:p>
                      <a:pPr>
                        <a:lnSpc>
                          <a:spcPct val="100000"/>
                        </a:lnSpc>
                        <a:spcAft>
                          <a:spcPts val="0"/>
                        </a:spcAft>
                      </a:pPr>
                      <a:r>
                        <a:rPr lang="en-US" sz="1300" dirty="0" err="1" smtClean="0">
                          <a:latin typeface="Sylfaen" pitchFamily="18" charset="0"/>
                        </a:rPr>
                        <a:t>sity</a:t>
                      </a:r>
                      <a:endParaRPr lang="en-US" sz="1300" dirty="0">
                        <a:latin typeface="Sylfaen" pitchFamily="18" charset="0"/>
                        <a:ea typeface="Calibri"/>
                        <a:cs typeface="Times New Roman"/>
                      </a:endParaRPr>
                    </a:p>
                  </a:txBody>
                  <a:tcPr marL="64758" marR="64758" marT="0" marB="0"/>
                </a:tc>
                <a:tc>
                  <a:txBody>
                    <a:bodyPr/>
                    <a:lstStyle/>
                    <a:p>
                      <a:pPr>
                        <a:lnSpc>
                          <a:spcPct val="100000"/>
                        </a:lnSpc>
                        <a:spcAft>
                          <a:spcPts val="0"/>
                        </a:spcAft>
                      </a:pPr>
                      <a:r>
                        <a:rPr lang="en-US" sz="1300" b="1" i="0" kern="1200" dirty="0" err="1" smtClean="0">
                          <a:solidFill>
                            <a:schemeClr val="tx1"/>
                          </a:solidFill>
                          <a:latin typeface="Sylfaen" pitchFamily="18" charset="0"/>
                          <a:ea typeface="+mn-ea"/>
                          <a:cs typeface="+mn-cs"/>
                        </a:rPr>
                        <a:t>Oles</a:t>
                      </a:r>
                      <a:r>
                        <a:rPr lang="en-US" sz="1300" b="1" i="0" kern="1200" dirty="0" smtClean="0">
                          <a:solidFill>
                            <a:schemeClr val="tx1"/>
                          </a:solidFill>
                          <a:latin typeface="Sylfaen" pitchFamily="18" charset="0"/>
                          <a:ea typeface="+mn-ea"/>
                          <a:cs typeface="+mn-cs"/>
                        </a:rPr>
                        <a:t> </a:t>
                      </a:r>
                      <a:r>
                        <a:rPr lang="en-US" sz="1300" b="1" i="0" kern="1200" dirty="0" err="1" smtClean="0">
                          <a:solidFill>
                            <a:schemeClr val="tx1"/>
                          </a:solidFill>
                          <a:latin typeface="Sylfaen" pitchFamily="18" charset="0"/>
                          <a:ea typeface="+mn-ea"/>
                          <a:cs typeface="+mn-cs"/>
                        </a:rPr>
                        <a:t>Honchar</a:t>
                      </a:r>
                      <a:r>
                        <a:rPr lang="en-US" sz="1300" b="1" i="0" kern="1200" dirty="0" smtClean="0">
                          <a:solidFill>
                            <a:schemeClr val="tx1"/>
                          </a:solidFill>
                          <a:latin typeface="Sylfaen" pitchFamily="18" charset="0"/>
                          <a:ea typeface="+mn-ea"/>
                          <a:cs typeface="+mn-cs"/>
                        </a:rPr>
                        <a:t> Dnipropetrovsk National University</a:t>
                      </a:r>
                      <a:endParaRPr lang="en-US" sz="1300" i="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en-US" sz="1300" b="1" dirty="0" smtClean="0">
                          <a:latin typeface="Sylfaen" pitchFamily="18" charset="0"/>
                          <a:ea typeface="Times New Roman"/>
                          <a:cs typeface="Times New Roman"/>
                        </a:rPr>
                        <a:t>Total number of the articles:</a:t>
                      </a:r>
                      <a:endParaRPr lang="en-US" sz="1300" dirty="0">
                        <a:latin typeface="Sylfaen" pitchFamily="18" charset="0"/>
                        <a:ea typeface="Calibri"/>
                        <a:cs typeface="Times New Roman"/>
                      </a:endParaRPr>
                    </a:p>
                  </a:txBody>
                  <a:tcPr marL="64758" marR="64758" marT="0" marB="0"/>
                </a:tc>
              </a:tr>
              <a:tr h="528666">
                <a:tc>
                  <a:txBody>
                    <a:bodyPr/>
                    <a:lstStyle/>
                    <a:p>
                      <a:pPr>
                        <a:lnSpc>
                          <a:spcPct val="115000"/>
                        </a:lnSpc>
                        <a:spcAft>
                          <a:spcPts val="0"/>
                        </a:spcAft>
                      </a:pPr>
                      <a:r>
                        <a:rPr lang="en-US" sz="1300" b="1" dirty="0" smtClean="0">
                          <a:latin typeface="Sylfaen" pitchFamily="18" charset="0"/>
                          <a:ea typeface="Times New Roman"/>
                          <a:cs typeface="Times New Roman"/>
                        </a:rPr>
                        <a:t>Germany</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b="0" dirty="0">
                          <a:latin typeface="Sylfaen" pitchFamily="18" charset="0"/>
                          <a:ea typeface="Times New Roman"/>
                          <a:cs typeface="Times New Roman"/>
                        </a:rPr>
                        <a:t>2</a:t>
                      </a:r>
                      <a:endParaRPr lang="en-US" sz="1600" b="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smtClean="0">
                          <a:latin typeface="Sylfaen" pitchFamily="18" charset="0"/>
                          <a:ea typeface="Calibri"/>
                          <a:cs typeface="Times New Roman"/>
                        </a:rPr>
                        <a:t>2</a:t>
                      </a:r>
                      <a:endParaRPr lang="en-US" sz="1600" dirty="0">
                        <a:latin typeface="Sylfaen" pitchFamily="18" charset="0"/>
                        <a:ea typeface="Calibri"/>
                        <a:cs typeface="Times New Roman"/>
                      </a:endParaRPr>
                    </a:p>
                  </a:txBody>
                  <a:tcPr marL="64758" marR="64758" marT="0" marB="0"/>
                </a:tc>
              </a:tr>
              <a:tr h="522610">
                <a:tc>
                  <a:txBody>
                    <a:bodyPr/>
                    <a:lstStyle/>
                    <a:p>
                      <a:pPr>
                        <a:lnSpc>
                          <a:spcPct val="115000"/>
                        </a:lnSpc>
                        <a:spcAft>
                          <a:spcPts val="0"/>
                        </a:spcAft>
                      </a:pPr>
                      <a:r>
                        <a:rPr lang="en-US" sz="1300" b="1" dirty="0" smtClean="0">
                          <a:latin typeface="Sylfaen" pitchFamily="18" charset="0"/>
                          <a:ea typeface="Times New Roman"/>
                          <a:cs typeface="Times New Roman"/>
                        </a:rPr>
                        <a:t>Latvia</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2</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ka-GE"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smtClean="0">
                          <a:latin typeface="Sylfaen" pitchFamily="18" charset="0"/>
                          <a:ea typeface="Calibri"/>
                          <a:cs typeface="Times New Roman"/>
                        </a:rPr>
                        <a:t>2</a:t>
                      </a:r>
                      <a:endParaRPr lang="en-US" sz="1600" dirty="0">
                        <a:latin typeface="Sylfaen" pitchFamily="18" charset="0"/>
                        <a:ea typeface="Calibri"/>
                        <a:cs typeface="Times New Roman"/>
                      </a:endParaRPr>
                    </a:p>
                  </a:txBody>
                  <a:tcPr marL="64758" marR="64758" marT="0" marB="0"/>
                </a:tc>
              </a:tr>
              <a:tr h="577068">
                <a:tc>
                  <a:txBody>
                    <a:bodyPr/>
                    <a:lstStyle/>
                    <a:p>
                      <a:pPr>
                        <a:lnSpc>
                          <a:spcPct val="115000"/>
                        </a:lnSpc>
                        <a:spcAft>
                          <a:spcPts val="0"/>
                        </a:spcAft>
                      </a:pPr>
                      <a:r>
                        <a:rPr lang="en-US" sz="1300" b="1" dirty="0" smtClean="0">
                          <a:latin typeface="Sylfaen" pitchFamily="18" charset="0"/>
                        </a:rPr>
                        <a:t>Lithuania </a:t>
                      </a:r>
                      <a:endParaRPr lang="en-US" sz="1300" b="1"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ka-GE"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1</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smtClean="0">
                          <a:latin typeface="Sylfaen" pitchFamily="18" charset="0"/>
                          <a:ea typeface="Calibri"/>
                          <a:cs typeface="Times New Roman"/>
                        </a:rPr>
                        <a:t>1</a:t>
                      </a:r>
                      <a:endParaRPr lang="en-US" sz="1600" dirty="0">
                        <a:latin typeface="Sylfaen" pitchFamily="18" charset="0"/>
                        <a:ea typeface="Calibri"/>
                        <a:cs typeface="Times New Roman"/>
                      </a:endParaRPr>
                    </a:p>
                  </a:txBody>
                  <a:tcPr marL="64758" marR="64758" marT="0" marB="0"/>
                </a:tc>
              </a:tr>
              <a:tr h="525556">
                <a:tc>
                  <a:txBody>
                    <a:bodyPr/>
                    <a:lstStyle/>
                    <a:p>
                      <a:pPr>
                        <a:lnSpc>
                          <a:spcPct val="115000"/>
                        </a:lnSpc>
                        <a:spcAft>
                          <a:spcPts val="0"/>
                        </a:spcAft>
                      </a:pPr>
                      <a:r>
                        <a:rPr lang="en-US" sz="1300" b="1" dirty="0" smtClean="0">
                          <a:latin typeface="Sylfaen" pitchFamily="18" charset="0"/>
                          <a:ea typeface="Calibri"/>
                          <a:cs typeface="Times New Roman"/>
                        </a:rPr>
                        <a:t>Georgia</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ka-GE"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1</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14</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1</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smtClean="0">
                          <a:latin typeface="Sylfaen" pitchFamily="18" charset="0"/>
                          <a:ea typeface="Calibri"/>
                          <a:cs typeface="Times New Roman"/>
                        </a:rPr>
                        <a:t>16</a:t>
                      </a:r>
                      <a:endParaRPr lang="ka-GE" sz="1600" dirty="0">
                        <a:latin typeface="Sylfaen" pitchFamily="18" charset="0"/>
                        <a:ea typeface="Calibri"/>
                        <a:cs typeface="Times New Roman"/>
                      </a:endParaRPr>
                    </a:p>
                  </a:txBody>
                  <a:tcPr marL="64758" marR="64758" marT="0" marB="0"/>
                </a:tc>
              </a:tr>
              <a:tr h="450477">
                <a:tc>
                  <a:txBody>
                    <a:bodyPr/>
                    <a:lstStyle/>
                    <a:p>
                      <a:pPr>
                        <a:lnSpc>
                          <a:spcPct val="115000"/>
                        </a:lnSpc>
                        <a:spcAft>
                          <a:spcPts val="0"/>
                        </a:spcAft>
                      </a:pPr>
                      <a:r>
                        <a:rPr lang="en-US" sz="1300" b="1" dirty="0" smtClean="0">
                          <a:latin typeface="Sylfaen" pitchFamily="18" charset="0"/>
                          <a:ea typeface="Calibri"/>
                          <a:cs typeface="Times New Roman"/>
                        </a:rPr>
                        <a:t>Ukraine</a:t>
                      </a:r>
                      <a:r>
                        <a:rPr lang="en-US" sz="1300" b="1" baseline="0" dirty="0" smtClean="0">
                          <a:latin typeface="Sylfaen" pitchFamily="18" charset="0"/>
                          <a:ea typeface="Calibri"/>
                          <a:cs typeface="Times New Roman"/>
                        </a:rPr>
                        <a:t> </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ka-GE"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5</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2</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a:latin typeface="Sylfaen" pitchFamily="18" charset="0"/>
                          <a:ea typeface="Calibri"/>
                          <a:cs typeface="Times New Roman"/>
                        </a:rPr>
                        <a:t>13</a:t>
                      </a: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r>
                        <a:rPr lang="ka-GE" sz="1600" dirty="0" smtClean="0">
                          <a:latin typeface="Sylfaen" pitchFamily="18" charset="0"/>
                          <a:ea typeface="Calibri"/>
                          <a:cs typeface="Times New Roman"/>
                        </a:rPr>
                        <a:t>20</a:t>
                      </a:r>
                      <a:endParaRPr lang="en-US" sz="1600" dirty="0">
                        <a:latin typeface="Sylfaen" pitchFamily="18" charset="0"/>
                        <a:ea typeface="Calibri"/>
                        <a:cs typeface="Times New Roman"/>
                      </a:endParaRPr>
                    </a:p>
                  </a:txBody>
                  <a:tcPr marL="64758" marR="64758" marT="0" marB="0"/>
                </a:tc>
              </a:tr>
              <a:tr h="743019">
                <a:tc>
                  <a:txBody>
                    <a:bodyPr/>
                    <a:lstStyle/>
                    <a:p>
                      <a:pPr>
                        <a:lnSpc>
                          <a:spcPct val="115000"/>
                        </a:lnSpc>
                        <a:spcAft>
                          <a:spcPts val="0"/>
                        </a:spcAft>
                      </a:pPr>
                      <a:r>
                        <a:rPr lang="en-US" sz="1300" b="1" dirty="0" smtClean="0">
                          <a:latin typeface="Sylfaen" pitchFamily="18" charset="0"/>
                          <a:ea typeface="Times New Roman"/>
                          <a:cs typeface="Times New Roman"/>
                        </a:rPr>
                        <a:t>Total number of the articles:</a:t>
                      </a:r>
                      <a:endParaRPr lang="en-US" sz="13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a:lnSpc>
                          <a:spcPct val="115000"/>
                        </a:lnSpc>
                        <a:spcAft>
                          <a:spcPts val="0"/>
                        </a:spcAft>
                      </a:pPr>
                      <a:endParaRPr lang="en-US" sz="1600" dirty="0">
                        <a:latin typeface="Sylfaen" pitchFamily="18" charset="0"/>
                        <a:ea typeface="Calibri"/>
                        <a:cs typeface="Times New Roman"/>
                      </a:endParaRPr>
                    </a:p>
                  </a:txBody>
                  <a:tcPr marL="64758" marR="64758"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ka-GE" sz="1600" b="1" dirty="0" smtClean="0">
                          <a:latin typeface="Sylfaen" pitchFamily="18" charset="0"/>
                          <a:ea typeface="Times New Roman"/>
                          <a:cs typeface="Times New Roman"/>
                        </a:rPr>
                        <a:t>41</a:t>
                      </a:r>
                      <a:endParaRPr lang="en-US" sz="1600" dirty="0" smtClean="0">
                        <a:latin typeface="Sylfaen" pitchFamily="18" charset="0"/>
                        <a:ea typeface="Calibri"/>
                        <a:cs typeface="Times New Roman"/>
                      </a:endParaRPr>
                    </a:p>
                  </a:txBody>
                  <a:tcPr marL="64758" marR="64758" marT="0" marB="0"/>
                </a:tc>
              </a:tr>
            </a:tbl>
          </a:graphicData>
        </a:graphic>
      </p:graphicFrame>
      <p:pic>
        <p:nvPicPr>
          <p:cNvPr id="6" name="Picture 2" descr="C:\Users\user\Desktop\logoebi\logos\CCIIR logo_Correct.jpg"/>
          <p:cNvPicPr>
            <a:picLocks noChangeAspect="1" noChangeArrowheads="1"/>
          </p:cNvPicPr>
          <p:nvPr/>
        </p:nvPicPr>
        <p:blipFill>
          <a:blip r:embed="rId3" cstate="print"/>
          <a:srcRect/>
          <a:stretch>
            <a:fillRect/>
          </a:stretch>
        </p:blipFill>
        <p:spPr bwMode="auto">
          <a:xfrm>
            <a:off x="0" y="2"/>
            <a:ext cx="1071538" cy="106621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2918"/>
          </a:xfrm>
          <a:solidFill>
            <a:schemeClr val="tx2"/>
          </a:solidFill>
        </p:spPr>
        <p:txBody>
          <a:bodyPr>
            <a:noAutofit/>
          </a:bodyPr>
          <a:lstStyle/>
          <a:p>
            <a:r>
              <a:rPr lang="en-US" sz="2000" b="1" dirty="0" smtClean="0">
                <a:solidFill>
                  <a:schemeClr val="bg1"/>
                </a:solidFill>
                <a:latin typeface="Sylfaen" pitchFamily="18" charset="0"/>
              </a:rPr>
              <a:t>Editorial Board</a:t>
            </a:r>
            <a:endParaRPr lang="en-US" sz="2000" b="1" dirty="0">
              <a:solidFill>
                <a:schemeClr val="bg1"/>
              </a:solidFill>
              <a:latin typeface="Sylfaen" pitchFamily="18" charset="0"/>
            </a:endParaRPr>
          </a:p>
        </p:txBody>
      </p:sp>
      <p:graphicFrame>
        <p:nvGraphicFramePr>
          <p:cNvPr id="7" name="Content Placeholder 6"/>
          <p:cNvGraphicFramePr>
            <a:graphicFrameLocks noGrp="1"/>
          </p:cNvGraphicFramePr>
          <p:nvPr>
            <p:ph idx="1"/>
          </p:nvPr>
        </p:nvGraphicFramePr>
        <p:xfrm>
          <a:off x="357158" y="928670"/>
          <a:ext cx="8572560" cy="5557443"/>
        </p:xfrm>
        <a:graphic>
          <a:graphicData uri="http://schemas.openxmlformats.org/drawingml/2006/table">
            <a:tbl>
              <a:tblPr firstRow="1" bandRow="1">
                <a:tableStyleId>{5940675A-B579-460E-94D1-54222C63F5DA}</a:tableStyleId>
              </a:tblPr>
              <a:tblGrid>
                <a:gridCol w="2976573"/>
                <a:gridCol w="3667161"/>
                <a:gridCol w="1928826"/>
              </a:tblGrid>
              <a:tr h="431625">
                <a:tc>
                  <a:txBody>
                    <a:bodyPr/>
                    <a:lstStyle/>
                    <a:p>
                      <a:r>
                        <a:rPr lang="en-US" sz="1400" dirty="0" smtClean="0">
                          <a:latin typeface="Sylfaen" pitchFamily="18" charset="0"/>
                        </a:rPr>
                        <a:t>Ekaterina </a:t>
                      </a:r>
                      <a:r>
                        <a:rPr lang="en-US" sz="1400" dirty="0" err="1" smtClean="0">
                          <a:latin typeface="Sylfaen" pitchFamily="18" charset="0"/>
                        </a:rPr>
                        <a:t>Protasova</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University of Helsinki Finland</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Finland</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smtClean="0">
                          <a:latin typeface="Sylfaen" pitchFamily="18" charset="0"/>
                        </a:rPr>
                        <a:t>Olivier </a:t>
                      </a:r>
                      <a:r>
                        <a:rPr lang="en-US" sz="1400" dirty="0" err="1" smtClean="0">
                          <a:latin typeface="Sylfaen" pitchFamily="18" charset="0"/>
                        </a:rPr>
                        <a:t>Mentz</a:t>
                      </a:r>
                      <a:endParaRPr lang="ka-GE" sz="1400" dirty="0">
                        <a:solidFill>
                          <a:schemeClr val="tx1"/>
                        </a:solidFill>
                        <a:latin typeface="Sylfaen" pitchFamily="18" charset="0"/>
                      </a:endParaRPr>
                    </a:p>
                  </a:txBody>
                  <a:tcPr marL="47625" marR="47625" marT="47625" marB="47625"/>
                </a:tc>
                <a:tc>
                  <a:txBody>
                    <a:bodyPr/>
                    <a:lstStyle/>
                    <a:p>
                      <a:r>
                        <a:rPr lang="en-US" sz="1400" dirty="0" err="1" smtClean="0">
                          <a:latin typeface="Sylfaen" pitchFamily="18" charset="0"/>
                        </a:rPr>
                        <a:t>PädagogischeHochschule</a:t>
                      </a:r>
                      <a:r>
                        <a:rPr lang="en-US" sz="1400" dirty="0" smtClean="0">
                          <a:latin typeface="Sylfaen" pitchFamily="18" charset="0"/>
                        </a:rPr>
                        <a:t> Freiburg </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Germany</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Jost</a:t>
                      </a:r>
                      <a:r>
                        <a:rPr lang="en-US" sz="1400" dirty="0" smtClean="0">
                          <a:latin typeface="Sylfaen" pitchFamily="18" charset="0"/>
                        </a:rPr>
                        <a:t> </a:t>
                      </a:r>
                      <a:r>
                        <a:rPr lang="en-US" sz="1400" dirty="0" err="1" smtClean="0">
                          <a:latin typeface="Sylfaen" pitchFamily="18" charset="0"/>
                        </a:rPr>
                        <a:t>Gippert</a:t>
                      </a:r>
                      <a:endParaRPr lang="ka-GE" sz="1400" dirty="0">
                        <a:solidFill>
                          <a:schemeClr val="tx1"/>
                        </a:solidFill>
                        <a:latin typeface="Sylfaen" pitchFamily="18" charset="0"/>
                      </a:endParaRPr>
                    </a:p>
                  </a:txBody>
                  <a:tcPr marL="47625" marR="47625" marT="47625" marB="47625"/>
                </a:tc>
                <a:tc>
                  <a:txBody>
                    <a:bodyPr/>
                    <a:lstStyle/>
                    <a:p>
                      <a:r>
                        <a:rPr lang="en-US" sz="1400" dirty="0" err="1" smtClean="0">
                          <a:latin typeface="Sylfaen" pitchFamily="18" charset="0"/>
                        </a:rPr>
                        <a:t>Johnan</a:t>
                      </a:r>
                      <a:r>
                        <a:rPr lang="en-US" sz="1400" dirty="0" smtClean="0">
                          <a:latin typeface="Sylfaen" pitchFamily="18" charset="0"/>
                        </a:rPr>
                        <a:t> Wolfgang Goethe-</a:t>
                      </a:r>
                      <a:r>
                        <a:rPr lang="en-US" sz="1400" dirty="0" err="1" smtClean="0">
                          <a:latin typeface="Sylfaen" pitchFamily="18" charset="0"/>
                        </a:rPr>
                        <a:t>Universitaet</a:t>
                      </a:r>
                      <a:r>
                        <a:rPr lang="en-US" sz="1400" dirty="0" smtClean="0">
                          <a:latin typeface="Sylfaen" pitchFamily="18" charset="0"/>
                        </a:rPr>
                        <a:t> Frankfurt (JWGU)</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Germany</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Vilija</a:t>
                      </a:r>
                      <a:r>
                        <a:rPr lang="en-US" sz="1400" dirty="0" smtClean="0">
                          <a:latin typeface="Sylfaen" pitchFamily="18" charset="0"/>
                        </a:rPr>
                        <a:t> </a:t>
                      </a:r>
                      <a:r>
                        <a:rPr lang="en-US" sz="1400" dirty="0" err="1" smtClean="0">
                          <a:latin typeface="Sylfaen" pitchFamily="18" charset="0"/>
                        </a:rPr>
                        <a:t>Targamadze</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Vilnius University (VU), Faculty of Philosophy</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Lithuania</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llze</a:t>
                      </a:r>
                      <a:r>
                        <a:rPr lang="en-US" sz="1400" dirty="0" smtClean="0">
                          <a:latin typeface="Sylfaen" pitchFamily="18" charset="0"/>
                        </a:rPr>
                        <a:t> </a:t>
                      </a:r>
                      <a:r>
                        <a:rPr lang="en-US" sz="1400" dirty="0" err="1" smtClean="0">
                          <a:latin typeface="Sylfaen" pitchFamily="18" charset="0"/>
                        </a:rPr>
                        <a:t>Kangro</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University of Latvia (UL)</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Latvia</a:t>
                      </a:r>
                      <a:endParaRPr lang="ka-GE" sz="1400" dirty="0">
                        <a:solidFill>
                          <a:schemeClr val="tx1"/>
                        </a:solidFill>
                        <a:latin typeface="Sylfaen" pitchFamily="18" charset="0"/>
                      </a:endParaRPr>
                    </a:p>
                  </a:txBody>
                  <a:tcPr marL="47625" marR="47625" marT="47625" marB="47625"/>
                </a:tc>
              </a:tr>
              <a:tr h="538533">
                <a:tc>
                  <a:txBody>
                    <a:bodyPr/>
                    <a:lstStyle/>
                    <a:p>
                      <a:r>
                        <a:rPr lang="en-US" sz="1400" dirty="0" smtClean="0">
                          <a:latin typeface="Sylfaen" pitchFamily="18" charset="0"/>
                        </a:rPr>
                        <a:t>Victoria </a:t>
                      </a:r>
                      <a:r>
                        <a:rPr lang="en-US" sz="1400" dirty="0" err="1" smtClean="0">
                          <a:latin typeface="Sylfaen" pitchFamily="18" charset="0"/>
                        </a:rPr>
                        <a:t>Yashikina</a:t>
                      </a:r>
                      <a:endParaRPr lang="ka-GE" sz="1400" dirty="0">
                        <a:solidFill>
                          <a:schemeClr val="tx1"/>
                        </a:solidFill>
                        <a:latin typeface="Sylfaen" pitchFamily="18" charset="0"/>
                      </a:endParaRPr>
                    </a:p>
                  </a:txBody>
                  <a:tcPr marL="47625" marR="47625" marT="47625" marB="47625"/>
                </a:tc>
                <a:tc>
                  <a:txBody>
                    <a:bodyPr/>
                    <a:lstStyle/>
                    <a:p>
                      <a:r>
                        <a:rPr lang="en-US" sz="1400" dirty="0" err="1" smtClean="0">
                          <a:latin typeface="Sylfaen" pitchFamily="18" charset="0"/>
                        </a:rPr>
                        <a:t>Oles</a:t>
                      </a:r>
                      <a:r>
                        <a:rPr lang="en-US" sz="1400" dirty="0" smtClean="0">
                          <a:latin typeface="Sylfaen" pitchFamily="18" charset="0"/>
                        </a:rPr>
                        <a:t> </a:t>
                      </a:r>
                      <a:r>
                        <a:rPr lang="en-US" sz="1400" dirty="0" err="1" smtClean="0">
                          <a:latin typeface="Sylfaen" pitchFamily="18" charset="0"/>
                        </a:rPr>
                        <a:t>Honchar</a:t>
                      </a:r>
                      <a:r>
                        <a:rPr lang="en-US" sz="1400" dirty="0" smtClean="0">
                          <a:latin typeface="Sylfaen" pitchFamily="18" charset="0"/>
                        </a:rPr>
                        <a:t> </a:t>
                      </a:r>
                      <a:r>
                        <a:rPr lang="en-US" sz="1400" dirty="0" err="1" smtClean="0">
                          <a:latin typeface="Sylfaen" pitchFamily="18" charset="0"/>
                        </a:rPr>
                        <a:t>Dnipropetrovsks</a:t>
                      </a:r>
                      <a:r>
                        <a:rPr lang="en-US" sz="1400" dirty="0" smtClean="0">
                          <a:latin typeface="Sylfaen" pitchFamily="18" charset="0"/>
                        </a:rPr>
                        <a:t> National University (DNU)</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Ukraine</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Iryna</a:t>
                      </a:r>
                      <a:r>
                        <a:rPr lang="en-US" sz="1400" dirty="0" smtClean="0">
                          <a:latin typeface="Sylfaen" pitchFamily="18" charset="0"/>
                        </a:rPr>
                        <a:t> </a:t>
                      </a:r>
                      <a:r>
                        <a:rPr lang="en-US" sz="1400" dirty="0" err="1" smtClean="0">
                          <a:latin typeface="Sylfaen" pitchFamily="18" charset="0"/>
                        </a:rPr>
                        <a:t>Losyeva</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Ivan </a:t>
                      </a:r>
                      <a:r>
                        <a:rPr lang="en-US" sz="1400" dirty="0" err="1" smtClean="0">
                          <a:latin typeface="Sylfaen" pitchFamily="18" charset="0"/>
                        </a:rPr>
                        <a:t>Franko</a:t>
                      </a:r>
                      <a:r>
                        <a:rPr lang="en-US" sz="1400" dirty="0" smtClean="0">
                          <a:latin typeface="Sylfaen" pitchFamily="18" charset="0"/>
                        </a:rPr>
                        <a:t> National University of </a:t>
                      </a:r>
                      <a:r>
                        <a:rPr lang="en-US" sz="1400" dirty="0" err="1" smtClean="0">
                          <a:latin typeface="Sylfaen" pitchFamily="18" charset="0"/>
                        </a:rPr>
                        <a:t>Lviv</a:t>
                      </a:r>
                      <a:r>
                        <a:rPr lang="en-US" sz="1400" dirty="0" smtClean="0">
                          <a:latin typeface="Sylfaen" pitchFamily="18" charset="0"/>
                        </a:rPr>
                        <a:t>(IFNUL)</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Ukraine</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Natela</a:t>
                      </a:r>
                      <a:r>
                        <a:rPr lang="en-US" sz="1400" dirty="0" smtClean="0">
                          <a:latin typeface="Sylfaen" pitchFamily="18" charset="0"/>
                        </a:rPr>
                        <a:t> </a:t>
                      </a:r>
                      <a:r>
                        <a:rPr lang="en-US" sz="1400" dirty="0" err="1" smtClean="0">
                          <a:latin typeface="Sylfaen" pitchFamily="18" charset="0"/>
                        </a:rPr>
                        <a:t>Imedadze</a:t>
                      </a:r>
                      <a:endParaRPr lang="ka-GE" sz="1400" dirty="0">
                        <a:solidFill>
                          <a:schemeClr val="tx1"/>
                        </a:solidFill>
                        <a:latin typeface="Sylfaen" pitchFamily="18" charset="0"/>
                      </a:endParaRPr>
                    </a:p>
                  </a:txBody>
                  <a:tcPr marL="47625" marR="47625" marT="47625" marB="47625"/>
                </a:tc>
                <a:tc>
                  <a:txBody>
                    <a:bodyPr/>
                    <a:lstStyle/>
                    <a:p>
                      <a:r>
                        <a:rPr lang="en-US" sz="1400" dirty="0" err="1" smtClean="0">
                          <a:latin typeface="Sylfaen" pitchFamily="18" charset="0"/>
                        </a:rPr>
                        <a:t>Ilia</a:t>
                      </a:r>
                      <a:r>
                        <a:rPr lang="en-US" sz="1400" dirty="0" smtClean="0">
                          <a:latin typeface="Sylfaen" pitchFamily="18" charset="0"/>
                        </a:rPr>
                        <a:t> State University</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Georgia</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Ramaz</a:t>
                      </a:r>
                      <a:r>
                        <a:rPr lang="en-US" sz="1400" dirty="0" smtClean="0">
                          <a:latin typeface="Sylfaen" pitchFamily="18" charset="0"/>
                        </a:rPr>
                        <a:t> </a:t>
                      </a:r>
                      <a:r>
                        <a:rPr lang="en-US" sz="1400" dirty="0" err="1" smtClean="0">
                          <a:latin typeface="Sylfaen" pitchFamily="18" charset="0"/>
                        </a:rPr>
                        <a:t>Kurdadze</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Tbilisi State University (TSU)</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Georgia</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Mzia</a:t>
                      </a:r>
                      <a:r>
                        <a:rPr lang="en-US" sz="1400" dirty="0" smtClean="0">
                          <a:latin typeface="Sylfaen" pitchFamily="18" charset="0"/>
                        </a:rPr>
                        <a:t> </a:t>
                      </a:r>
                      <a:r>
                        <a:rPr lang="en-US" sz="1400" dirty="0" err="1" smtClean="0">
                          <a:latin typeface="Sylfaen" pitchFamily="18" charset="0"/>
                        </a:rPr>
                        <a:t>Tsereteli</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Tbilisi State University (TSU)</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Georgia</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smtClean="0">
                          <a:latin typeface="Sylfaen" pitchFamily="18" charset="0"/>
                        </a:rPr>
                        <a:t>Rhonda </a:t>
                      </a:r>
                      <a:r>
                        <a:rPr lang="en-US" sz="1400" dirty="0" err="1" smtClean="0">
                          <a:latin typeface="Sylfaen" pitchFamily="18" charset="0"/>
                        </a:rPr>
                        <a:t>Sofer</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Gordon Academic College of Education</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Israel</a:t>
                      </a:r>
                      <a:endParaRPr lang="ka-GE" sz="1400" dirty="0">
                        <a:solidFill>
                          <a:schemeClr val="tx1"/>
                        </a:solidFill>
                        <a:latin typeface="Sylfaen" pitchFamily="18" charset="0"/>
                      </a:endParaRPr>
                    </a:p>
                  </a:txBody>
                  <a:tcPr marL="47625" marR="47625" marT="47625" marB="47625"/>
                </a:tc>
              </a:tr>
              <a:tr h="431625">
                <a:tc>
                  <a:txBody>
                    <a:bodyPr/>
                    <a:lstStyle/>
                    <a:p>
                      <a:r>
                        <a:rPr lang="en-US" sz="1400" dirty="0" err="1" smtClean="0">
                          <a:latin typeface="Sylfaen" pitchFamily="18" charset="0"/>
                        </a:rPr>
                        <a:t>Merab</a:t>
                      </a:r>
                      <a:r>
                        <a:rPr lang="en-US" sz="1400" dirty="0" smtClean="0">
                          <a:latin typeface="Sylfaen" pitchFamily="18" charset="0"/>
                        </a:rPr>
                        <a:t> </a:t>
                      </a:r>
                      <a:r>
                        <a:rPr lang="en-US" sz="1400" dirty="0" err="1" smtClean="0">
                          <a:latin typeface="Sylfaen" pitchFamily="18" charset="0"/>
                        </a:rPr>
                        <a:t>Beridze</a:t>
                      </a:r>
                      <a:endParaRPr lang="ka-GE" sz="1400" dirty="0">
                        <a:solidFill>
                          <a:schemeClr val="tx1"/>
                        </a:solidFill>
                        <a:latin typeface="Sylfaen" pitchFamily="18" charset="0"/>
                      </a:endParaRPr>
                    </a:p>
                  </a:txBody>
                  <a:tcPr marL="47625" marR="47625" marT="47625" marB="47625"/>
                </a:tc>
                <a:tc>
                  <a:txBody>
                    <a:bodyPr/>
                    <a:lstStyle/>
                    <a:p>
                      <a:r>
                        <a:rPr lang="en-US" sz="1400" dirty="0" err="1" smtClean="0">
                          <a:latin typeface="Sylfaen" pitchFamily="18" charset="0"/>
                        </a:rPr>
                        <a:t>Samtkhe-Javakheti</a:t>
                      </a:r>
                      <a:r>
                        <a:rPr lang="en-US" sz="1400" dirty="0" smtClean="0">
                          <a:latin typeface="Sylfaen" pitchFamily="18" charset="0"/>
                        </a:rPr>
                        <a:t> State Teaching University (SISTU)</a:t>
                      </a:r>
                      <a:endParaRPr lang="ka-GE" sz="1400" dirty="0">
                        <a:solidFill>
                          <a:schemeClr val="tx1"/>
                        </a:solidFill>
                        <a:latin typeface="Sylfaen" pitchFamily="18" charset="0"/>
                      </a:endParaRPr>
                    </a:p>
                  </a:txBody>
                  <a:tcPr marL="47625" marR="47625" marT="47625" marB="47625"/>
                </a:tc>
                <a:tc>
                  <a:txBody>
                    <a:bodyPr/>
                    <a:lstStyle/>
                    <a:p>
                      <a:r>
                        <a:rPr lang="en-US" sz="1400" dirty="0" smtClean="0">
                          <a:latin typeface="Sylfaen" pitchFamily="18" charset="0"/>
                        </a:rPr>
                        <a:t>Georgia</a:t>
                      </a:r>
                      <a:endParaRPr lang="ka-GE" sz="1400" dirty="0">
                        <a:solidFill>
                          <a:schemeClr val="tx1"/>
                        </a:solidFill>
                        <a:latin typeface="Sylfaen" pitchFamily="18" charset="0"/>
                      </a:endParaRPr>
                    </a:p>
                  </a:txBody>
                  <a:tcPr marL="47625" marR="47625" marT="47625" marB="47625"/>
                </a:tc>
              </a:tr>
            </a:tbl>
          </a:graphicData>
        </a:graphic>
      </p:graphicFrame>
      <p:pic>
        <p:nvPicPr>
          <p:cNvPr id="4" name="Picture 2" descr="C:\Users\user\Desktop\logoebi\logos\CCIIR logo_Correct.jpg"/>
          <p:cNvPicPr>
            <a:picLocks noChangeAspect="1" noChangeArrowheads="1"/>
          </p:cNvPicPr>
          <p:nvPr/>
        </p:nvPicPr>
        <p:blipFill>
          <a:blip r:embed="rId2" cstate="print"/>
          <a:srcRect/>
          <a:stretch>
            <a:fillRect/>
          </a:stretch>
        </p:blipFill>
        <p:spPr bwMode="auto">
          <a:xfrm>
            <a:off x="0" y="2"/>
            <a:ext cx="861508" cy="85723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56"/>
          </a:xfrm>
          <a:solidFill>
            <a:schemeClr val="tx2"/>
          </a:solidFill>
        </p:spPr>
        <p:txBody>
          <a:bodyPr>
            <a:normAutofit/>
          </a:bodyPr>
          <a:lstStyle/>
          <a:p>
            <a:r>
              <a:rPr lang="en-US" sz="2800" dirty="0" smtClean="0">
                <a:solidFill>
                  <a:schemeClr val="bg1"/>
                </a:solidFill>
                <a:latin typeface="Sylfaen" pitchFamily="18" charset="0"/>
              </a:rPr>
              <a:t>Indexing</a:t>
            </a:r>
            <a:endParaRPr lang="de-DE" sz="2800" dirty="0">
              <a:solidFill>
                <a:schemeClr val="bg1"/>
              </a:solidFill>
              <a:latin typeface="Sylfaen" pitchFamily="18" charset="0"/>
            </a:endParaRPr>
          </a:p>
        </p:txBody>
      </p:sp>
      <p:sp>
        <p:nvSpPr>
          <p:cNvPr id="3" name="Content Placeholder 2"/>
          <p:cNvSpPr>
            <a:spLocks noGrp="1"/>
          </p:cNvSpPr>
          <p:nvPr>
            <p:ph idx="1"/>
          </p:nvPr>
        </p:nvSpPr>
        <p:spPr>
          <a:xfrm>
            <a:off x="214282" y="1000108"/>
            <a:ext cx="8929718" cy="5643602"/>
          </a:xfrm>
        </p:spPr>
        <p:txBody>
          <a:bodyPr>
            <a:normAutofit/>
          </a:bodyPr>
          <a:lstStyle/>
          <a:p>
            <a:pPr fontAlgn="base">
              <a:buNone/>
            </a:pPr>
            <a:r>
              <a:rPr lang="en-US" sz="1400" dirty="0" err="1" smtClean="0">
                <a:latin typeface="Sylfaen" pitchFamily="18" charset="0"/>
              </a:rPr>
              <a:t>Academickeys</a:t>
            </a:r>
            <a:endParaRPr lang="en-US" sz="1400" dirty="0" smtClean="0">
              <a:latin typeface="Sylfaen" pitchFamily="18" charset="0"/>
            </a:endParaRPr>
          </a:p>
          <a:p>
            <a:pPr fontAlgn="base">
              <a:buNone/>
            </a:pPr>
            <a:r>
              <a:rPr lang="en-US" sz="1400" u="sng" dirty="0" smtClean="0">
                <a:latin typeface="Sylfaen" pitchFamily="18" charset="0"/>
                <a:hlinkClick r:id="rId3"/>
              </a:rPr>
              <a:t>http://education.academickeys.com/jour_main.php</a:t>
            </a:r>
            <a:endParaRPr lang="en-US" sz="1400" dirty="0" smtClean="0">
              <a:latin typeface="Sylfaen" pitchFamily="18" charset="0"/>
            </a:endParaRPr>
          </a:p>
          <a:p>
            <a:pPr fontAlgn="base">
              <a:buNone/>
            </a:pPr>
            <a:r>
              <a:rPr lang="en-US" sz="1400" dirty="0" smtClean="0">
                <a:latin typeface="Sylfaen" pitchFamily="18" charset="0"/>
              </a:rPr>
              <a:t>Academic Resource Index </a:t>
            </a:r>
          </a:p>
          <a:p>
            <a:pPr>
              <a:buNone/>
            </a:pPr>
            <a:r>
              <a:rPr lang="en-US" sz="1400" u="sng" dirty="0" smtClean="0">
                <a:latin typeface="Sylfaen" pitchFamily="18" charset="0"/>
                <a:hlinkClick r:id="rId4"/>
              </a:rPr>
              <a:t>http://journalseeker.researchbib.com/view/issn/1512-3146</a:t>
            </a:r>
            <a:endParaRPr lang="en-US" sz="1400" dirty="0" smtClean="0">
              <a:latin typeface="Sylfaen" pitchFamily="18" charset="0"/>
            </a:endParaRPr>
          </a:p>
          <a:p>
            <a:pPr fontAlgn="base">
              <a:buNone/>
            </a:pPr>
            <a:r>
              <a:rPr lang="en-US" sz="1400" dirty="0" smtClean="0">
                <a:latin typeface="Sylfaen" pitchFamily="18" charset="0"/>
              </a:rPr>
              <a:t>Open Academic Journals index</a:t>
            </a:r>
          </a:p>
          <a:p>
            <a:pPr>
              <a:buNone/>
            </a:pPr>
            <a:r>
              <a:rPr lang="en-US" sz="1400" u="sng" dirty="0" smtClean="0">
                <a:latin typeface="Sylfaen" pitchFamily="18" charset="0"/>
                <a:hlinkClick r:id="rId5"/>
              </a:rPr>
              <a:t>http://oaji.net/journal-detail.html?number=2822</a:t>
            </a:r>
            <a:endParaRPr lang="en-US" sz="1400" dirty="0" smtClean="0">
              <a:latin typeface="Sylfaen" pitchFamily="18" charset="0"/>
            </a:endParaRPr>
          </a:p>
          <a:p>
            <a:pPr fontAlgn="base">
              <a:buNone/>
            </a:pPr>
            <a:r>
              <a:rPr lang="en-US" sz="1400" dirty="0" smtClean="0">
                <a:latin typeface="Sylfaen" pitchFamily="18" charset="0"/>
              </a:rPr>
              <a:t>General Impact factor</a:t>
            </a:r>
          </a:p>
          <a:p>
            <a:pPr>
              <a:buNone/>
            </a:pPr>
            <a:r>
              <a:rPr lang="en-US" sz="1400" u="sng" dirty="0" smtClean="0">
                <a:latin typeface="Sylfaen" pitchFamily="18" charset="0"/>
                <a:hlinkClick r:id="rId6"/>
              </a:rPr>
              <a:t>http://www.generalimpactfactor.com/jdetails.php?jname=International+Journal+of+Multilingual+Education</a:t>
            </a:r>
            <a:endParaRPr lang="en-US" sz="1400" dirty="0" smtClean="0">
              <a:latin typeface="Sylfaen" pitchFamily="18" charset="0"/>
            </a:endParaRPr>
          </a:p>
          <a:p>
            <a:pPr fontAlgn="base">
              <a:buNone/>
            </a:pPr>
            <a:r>
              <a:rPr lang="en-US" sz="1400" dirty="0" err="1" smtClean="0">
                <a:latin typeface="Sylfaen" pitchFamily="18" charset="0"/>
              </a:rPr>
              <a:t>SindexS</a:t>
            </a:r>
            <a:endParaRPr lang="en-US" sz="1400" dirty="0" smtClean="0">
              <a:latin typeface="Sylfaen" pitchFamily="18" charset="0"/>
            </a:endParaRPr>
          </a:p>
          <a:p>
            <a:pPr>
              <a:buNone/>
            </a:pPr>
            <a:r>
              <a:rPr lang="en-US" sz="1400" u="sng" dirty="0" smtClean="0">
                <a:latin typeface="Sylfaen" pitchFamily="18" charset="0"/>
                <a:hlinkClick r:id="rId7"/>
              </a:rPr>
              <a:t>http://www.sindexs.org/JournalList.aspx?ID=2340</a:t>
            </a:r>
            <a:endParaRPr lang="en-US" sz="1400" dirty="0" smtClean="0">
              <a:latin typeface="Sylfaen" pitchFamily="18" charset="0"/>
            </a:endParaRPr>
          </a:p>
          <a:p>
            <a:pPr fontAlgn="base">
              <a:buNone/>
            </a:pPr>
            <a:r>
              <a:rPr lang="en-US" sz="1400" dirty="0" err="1" smtClean="0">
                <a:latin typeface="Sylfaen" pitchFamily="18" charset="0"/>
              </a:rPr>
              <a:t>Ufactor</a:t>
            </a:r>
            <a:endParaRPr lang="en-US" sz="1400" dirty="0" smtClean="0">
              <a:latin typeface="Sylfaen" pitchFamily="18" charset="0"/>
            </a:endParaRPr>
          </a:p>
          <a:p>
            <a:pPr>
              <a:buNone/>
            </a:pPr>
            <a:r>
              <a:rPr lang="en-US" sz="1400" u="sng" dirty="0" smtClean="0">
                <a:latin typeface="Sylfaen" pitchFamily="18" charset="0"/>
                <a:hlinkClick r:id="rId8"/>
              </a:rPr>
              <a:t>http://www.uifactor.org/JournalDetails.aspx?jid=4452</a:t>
            </a:r>
            <a:endParaRPr lang="en-US" sz="1400" dirty="0" smtClean="0">
              <a:latin typeface="Sylfaen" pitchFamily="18" charset="0"/>
            </a:endParaRPr>
          </a:p>
          <a:p>
            <a:pPr fontAlgn="base">
              <a:buNone/>
            </a:pPr>
            <a:r>
              <a:rPr lang="en-US" sz="1400" dirty="0" err="1" smtClean="0">
                <a:latin typeface="Sylfaen" pitchFamily="18" charset="0"/>
              </a:rPr>
              <a:t>Erih</a:t>
            </a:r>
            <a:r>
              <a:rPr lang="en-US" sz="1400" dirty="0" smtClean="0">
                <a:latin typeface="Sylfaen" pitchFamily="18" charset="0"/>
              </a:rPr>
              <a:t> Plus</a:t>
            </a:r>
          </a:p>
          <a:p>
            <a:pPr>
              <a:buNone/>
            </a:pPr>
            <a:r>
              <a:rPr lang="en-US" sz="1400" u="sng" dirty="0" smtClean="0">
                <a:latin typeface="Sylfaen" pitchFamily="18" charset="0"/>
                <a:hlinkClick r:id="rId9"/>
              </a:rPr>
              <a:t>https://dbh.nsd.uib.no/publiseringskanaler/erihplus/periodical/info?id=488058</a:t>
            </a:r>
            <a:endParaRPr lang="en-US" sz="1400" dirty="0" smtClean="0">
              <a:latin typeface="Sylfaen" pitchFamily="18" charset="0"/>
            </a:endParaRPr>
          </a:p>
          <a:p>
            <a:pPr fontAlgn="base">
              <a:buNone/>
            </a:pPr>
            <a:r>
              <a:rPr lang="en-US" sz="1400" dirty="0" smtClean="0">
                <a:latin typeface="Sylfaen" pitchFamily="18" charset="0"/>
              </a:rPr>
              <a:t>ISSUU</a:t>
            </a:r>
          </a:p>
          <a:p>
            <a:pPr>
              <a:buNone/>
            </a:pPr>
            <a:r>
              <a:rPr lang="en-US" sz="1400" u="sng" dirty="0" smtClean="0">
                <a:latin typeface="Sylfaen" pitchFamily="18" charset="0"/>
                <a:hlinkClick r:id="rId10"/>
              </a:rPr>
              <a:t>https://issuu.com/signin?onLogin=%2Fhome%2Fpublications%3Fq%3Dmultilingualeducation.org</a:t>
            </a:r>
            <a:endParaRPr lang="en-US" sz="1400" dirty="0" smtClean="0">
              <a:latin typeface="Sylfaen" pitchFamily="18" charset="0"/>
            </a:endParaRPr>
          </a:p>
          <a:p>
            <a:pPr fontAlgn="base">
              <a:buNone/>
            </a:pPr>
            <a:r>
              <a:rPr lang="en-US" sz="1400" dirty="0" smtClean="0">
                <a:latin typeface="Sylfaen" pitchFamily="18" charset="0"/>
              </a:rPr>
              <a:t>Google Scholar</a:t>
            </a:r>
          </a:p>
          <a:p>
            <a:pPr fontAlgn="base">
              <a:buNone/>
            </a:pPr>
            <a:r>
              <a:rPr lang="en-US" sz="1400" u="sng" dirty="0" smtClean="0">
                <a:latin typeface="Sylfaen" pitchFamily="18" charset="0"/>
                <a:hlinkClick r:id="rId11"/>
              </a:rPr>
              <a:t>https://scholar.google.com/scholar?q=multilingualeducation.org&amp;btnG&amp;hl=en&amp;as_sdt=0%2C5</a:t>
            </a:r>
            <a:endParaRPr lang="en-US" sz="1400" dirty="0" smtClean="0">
              <a:latin typeface="Sylfaen" pitchFamily="18" charset="0"/>
            </a:endParaRPr>
          </a:p>
          <a:p>
            <a:pPr fontAlgn="base">
              <a:buNone/>
            </a:pPr>
            <a:r>
              <a:rPr lang="en-US" sz="1400" dirty="0" smtClean="0">
                <a:latin typeface="Sylfaen" pitchFamily="18" charset="0"/>
              </a:rPr>
              <a:t>Directory of Research Journals Indexing</a:t>
            </a:r>
            <a:endParaRPr lang="de-DE" sz="1400" dirty="0" smtClean="0">
              <a:latin typeface="Sylfaen" pitchFamily="18" charset="0"/>
            </a:endParaRPr>
          </a:p>
          <a:p>
            <a:pPr>
              <a:buNone/>
            </a:pPr>
            <a:r>
              <a:rPr lang="en-US" sz="1400" u="sng" dirty="0" smtClean="0">
                <a:latin typeface="Sylfaen" pitchFamily="18" charset="0"/>
                <a:hlinkClick r:id="rId12"/>
              </a:rPr>
              <a:t>http://www.drji.org/JournalProfile.aspx?jid=1512-3146</a:t>
            </a:r>
            <a:endParaRPr lang="en-US" sz="1400" dirty="0" smtClean="0">
              <a:latin typeface="Sylfaen" pitchFamily="18" charset="0"/>
            </a:endParaRPr>
          </a:p>
          <a:p>
            <a:pPr>
              <a:buNone/>
            </a:pPr>
            <a:endParaRPr lang="ka-GE" sz="1100" b="1" dirty="0" smtClean="0">
              <a:hlinkClick r:id="rId13"/>
            </a:endParaRPr>
          </a:p>
          <a:p>
            <a:pPr>
              <a:buNone/>
            </a:pPr>
            <a:endParaRPr lang="ka-GE" sz="1100" b="1" dirty="0" smtClean="0">
              <a:hlinkClick r:id="rId13"/>
            </a:endParaRPr>
          </a:p>
          <a:p>
            <a:pPr>
              <a:buNone/>
            </a:pPr>
            <a:endParaRPr lang="ka-GE" sz="1100" dirty="0" smtClean="0">
              <a:latin typeface="Sylfaen" pitchFamily="18" charset="0"/>
            </a:endParaRPr>
          </a:p>
        </p:txBody>
      </p:sp>
      <p:pic>
        <p:nvPicPr>
          <p:cNvPr id="4" name="Picture 2" descr="C:\Users\user\Desktop\logoebi\logos\CCIIR logo_Correct.jpg"/>
          <p:cNvPicPr>
            <a:picLocks noChangeAspect="1" noChangeArrowheads="1"/>
          </p:cNvPicPr>
          <p:nvPr/>
        </p:nvPicPr>
        <p:blipFill>
          <a:blip r:embed="rId14" cstate="print"/>
          <a:srcRect/>
          <a:stretch>
            <a:fillRect/>
          </a:stretch>
        </p:blipFill>
        <p:spPr bwMode="auto">
          <a:xfrm>
            <a:off x="0" y="0"/>
            <a:ext cx="861508" cy="857230"/>
          </a:xfrm>
          <a:prstGeom prst="rect">
            <a:avLst/>
          </a:prstGeom>
          <a:noFill/>
        </p:spPr>
      </p:pic>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28662" y="3000372"/>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
        <p:nvSpPr>
          <p:cNvPr id="7" name="Title 1"/>
          <p:cNvSpPr>
            <a:spLocks noGrp="1"/>
          </p:cNvSpPr>
          <p:nvPr>
            <p:ph type="title"/>
          </p:nvPr>
        </p:nvSpPr>
        <p:spPr>
          <a:xfrm>
            <a:off x="571472" y="2000240"/>
            <a:ext cx="8572528" cy="1285884"/>
          </a:xfrm>
          <a:solidFill>
            <a:schemeClr val="tx2"/>
          </a:solidFill>
        </p:spPr>
        <p:txBody>
          <a:bodyPr>
            <a:normAutofit/>
          </a:bodyPr>
          <a:lstStyle/>
          <a:p>
            <a:r>
              <a:rPr lang="en-US" sz="2800" b="1" dirty="0" smtClean="0">
                <a:solidFill>
                  <a:schemeClr val="bg1"/>
                </a:solidFill>
                <a:latin typeface="Sylfaen" pitchFamily="18" charset="0"/>
              </a:rPr>
              <a:t>Translation of  Textbooks</a:t>
            </a:r>
            <a:endParaRPr lang="de-DE" sz="2800" dirty="0">
              <a:solidFill>
                <a:schemeClr val="bg1"/>
              </a:solidFill>
              <a:latin typeface="Sylfaen" pitchFamily="18" charset="0"/>
            </a:endParaRPr>
          </a:p>
        </p:txBody>
      </p:sp>
      <p:pic>
        <p:nvPicPr>
          <p:cNvPr id="8" name="Picture 2" descr="C:\Users\user\Desktop\logoebi\logos\CCIIR logo_Correct.jpg"/>
          <p:cNvPicPr>
            <a:picLocks noChangeAspect="1" noChangeArrowheads="1"/>
          </p:cNvPicPr>
          <p:nvPr/>
        </p:nvPicPr>
        <p:blipFill>
          <a:blip r:embed="rId2" cstate="print"/>
          <a:srcRect/>
          <a:stretch>
            <a:fillRect/>
          </a:stretch>
        </p:blipFill>
        <p:spPr bwMode="auto">
          <a:xfrm>
            <a:off x="-1" y="2000240"/>
            <a:ext cx="1292301" cy="128588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71472" y="0"/>
            <a:ext cx="8572528" cy="785794"/>
          </a:xfrm>
          <a:solidFill>
            <a:schemeClr val="tx2"/>
          </a:solidFill>
        </p:spPr>
        <p:txBody>
          <a:bodyPr>
            <a:normAutofit/>
          </a:bodyPr>
          <a:lstStyle/>
          <a:p>
            <a:r>
              <a:rPr lang="en-US" sz="3200" dirty="0" smtClean="0">
                <a:solidFill>
                  <a:schemeClr val="bg1"/>
                </a:solidFill>
                <a:latin typeface="Sylfaen" pitchFamily="18" charset="0"/>
              </a:rPr>
              <a:t>Background</a:t>
            </a:r>
            <a:endParaRPr lang="en-US" sz="3200" dirty="0">
              <a:solidFill>
                <a:schemeClr val="bg1"/>
              </a:solidFill>
              <a:latin typeface="Sylfaen" pitchFamily="18" charset="0"/>
            </a:endParaRPr>
          </a:p>
        </p:txBody>
      </p:sp>
      <p:sp>
        <p:nvSpPr>
          <p:cNvPr id="8" name="Content Placeholder 2"/>
          <p:cNvSpPr>
            <a:spLocks noGrp="1"/>
          </p:cNvSpPr>
          <p:nvPr>
            <p:ph idx="1"/>
          </p:nvPr>
        </p:nvSpPr>
        <p:spPr>
          <a:xfrm>
            <a:off x="457200" y="1285860"/>
            <a:ext cx="8229600" cy="4840303"/>
          </a:xfrm>
        </p:spPr>
        <p:txBody>
          <a:bodyPr>
            <a:normAutofit/>
          </a:bodyPr>
          <a:lstStyle/>
          <a:p>
            <a:pPr algn="just">
              <a:buNone/>
            </a:pPr>
            <a:endParaRPr lang="en-US" sz="1900" dirty="0" smtClean="0">
              <a:latin typeface="Sylfaen" pitchFamily="18" charset="0"/>
            </a:endParaRPr>
          </a:p>
          <a:p>
            <a:pPr algn="just"/>
            <a:r>
              <a:rPr lang="en-US" sz="1800" dirty="0" smtClean="0">
                <a:latin typeface="Sylfaen" pitchFamily="18" charset="0"/>
              </a:rPr>
              <a:t>The most important direction of the organization is to develop resources for teaching Georgian language: methodological resources for teachers and brochures, language policy documents, research reports etc. </a:t>
            </a:r>
          </a:p>
          <a:p>
            <a:pPr algn="just"/>
            <a:endParaRPr lang="en-US" sz="1800" dirty="0" smtClean="0">
              <a:latin typeface="Sylfaen" pitchFamily="18" charset="0"/>
            </a:endParaRPr>
          </a:p>
          <a:p>
            <a:pPr algn="just"/>
            <a:r>
              <a:rPr lang="en-US" sz="1800" dirty="0" smtClean="0">
                <a:latin typeface="Sylfaen" pitchFamily="18" charset="0"/>
              </a:rPr>
              <a:t>CCIIR translated and developed  up to 50  methodological textbooks, brochures:  methods of teaching second language (8 brochures), etc. </a:t>
            </a:r>
            <a:endParaRPr lang="ka-GE" sz="1800" dirty="0" smtClean="0">
              <a:latin typeface="Sylfaen" pitchFamily="18" charset="0"/>
            </a:endParaRPr>
          </a:p>
          <a:p>
            <a:pPr algn="just"/>
            <a:endParaRPr lang="en-US" dirty="0"/>
          </a:p>
        </p:txBody>
      </p:sp>
      <p:sp>
        <p:nvSpPr>
          <p:cNvPr id="9"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pic>
        <p:nvPicPr>
          <p:cNvPr id="10" name="Picture 2" descr="C:\Users\user\Desktop\logoebi\logos\CCIIR logo_Correct.jpg"/>
          <p:cNvPicPr>
            <a:picLocks noChangeAspect="1" noChangeArrowheads="1"/>
          </p:cNvPicPr>
          <p:nvPr/>
        </p:nvPicPr>
        <p:blipFill>
          <a:blip r:embed="rId2" cstate="print"/>
          <a:srcRect/>
          <a:stretch>
            <a:fillRect/>
          </a:stretch>
        </p:blipFill>
        <p:spPr bwMode="auto">
          <a:xfrm>
            <a:off x="0" y="0"/>
            <a:ext cx="861508" cy="85723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00042"/>
            <a:ext cx="5486400" cy="5626121"/>
          </a:xfrm>
        </p:spPr>
        <p:txBody>
          <a:bodyPr>
            <a:normAutofit/>
          </a:bodyPr>
          <a:lstStyle/>
          <a:p>
            <a:pPr lvl="2" algn="just">
              <a:buNone/>
            </a:pPr>
            <a:r>
              <a:rPr lang="en-US" sz="1700" b="1" dirty="0" smtClean="0">
                <a:latin typeface="Sylfaen" pitchFamily="18" charset="0"/>
              </a:rPr>
              <a:t>    10 books about multilingual education and second language teaching were published by Language Department of Council of Europe:</a:t>
            </a:r>
          </a:p>
          <a:p>
            <a:pPr lvl="2" algn="just">
              <a:buNone/>
            </a:pPr>
            <a:endParaRPr lang="en-US" sz="1400" dirty="0" smtClean="0">
              <a:latin typeface="Sylfaen" pitchFamily="18" charset="0"/>
            </a:endParaRPr>
          </a:p>
          <a:p>
            <a:pPr lvl="2" algn="just">
              <a:buFont typeface="+mj-lt"/>
              <a:buAutoNum type="arabicPeriod"/>
            </a:pPr>
            <a:r>
              <a:rPr lang="en-US" sz="1400" dirty="0" smtClean="0">
                <a:latin typeface="Sylfaen" pitchFamily="18" charset="0"/>
              </a:rPr>
              <a:t>Common European Framework of Reference for Languages: Learning , Teaching , Assessment </a:t>
            </a:r>
            <a:r>
              <a:rPr lang="ka-GE" sz="1400" dirty="0" smtClean="0">
                <a:latin typeface="Sylfaen" pitchFamily="18" charset="0"/>
              </a:rPr>
              <a:t>(2008)</a:t>
            </a:r>
          </a:p>
          <a:p>
            <a:pPr lvl="2" algn="just">
              <a:buFont typeface="+mj-lt"/>
              <a:buAutoNum type="arabicPeriod"/>
            </a:pPr>
            <a:r>
              <a:rPr lang="en-US" sz="1400" dirty="0" smtClean="0">
                <a:latin typeface="Sylfaen" pitchFamily="18" charset="0"/>
              </a:rPr>
              <a:t>Common European Framework of Reference for Languages: Learning , Teaching , Assessment. Guide for users   </a:t>
            </a:r>
            <a:r>
              <a:rPr lang="ka-GE" sz="1400" dirty="0" smtClean="0">
                <a:latin typeface="Sylfaen" pitchFamily="18" charset="0"/>
              </a:rPr>
              <a:t>(2008)   </a:t>
            </a:r>
          </a:p>
          <a:p>
            <a:pPr lvl="2" algn="just">
              <a:buFont typeface="+mj-lt"/>
              <a:buAutoNum type="arabicPeriod"/>
            </a:pPr>
            <a:r>
              <a:rPr lang="en-US" sz="1400" dirty="0" smtClean="0">
                <a:latin typeface="Sylfaen" pitchFamily="18" charset="0"/>
              </a:rPr>
              <a:t>Common European Framework of Reference for Languages: Learning , Teaching , Assessment. Case studies </a:t>
            </a:r>
            <a:r>
              <a:rPr lang="ka-GE" sz="1400" dirty="0" smtClean="0">
                <a:latin typeface="Sylfaen" pitchFamily="18" charset="0"/>
              </a:rPr>
              <a:t>(2008)</a:t>
            </a:r>
          </a:p>
          <a:p>
            <a:pPr lvl="2" algn="just">
              <a:buAutoNum type="arabicPeriod"/>
            </a:pPr>
            <a:r>
              <a:rPr lang="en-US" sz="1400" dirty="0" smtClean="0">
                <a:latin typeface="Sylfaen" pitchFamily="18" charset="0"/>
              </a:rPr>
              <a:t> Jean-Claude </a:t>
            </a:r>
            <a:r>
              <a:rPr lang="en-US" sz="1400" dirty="0" err="1" smtClean="0">
                <a:latin typeface="Sylfaen" pitchFamily="18" charset="0"/>
              </a:rPr>
              <a:t>Beacco</a:t>
            </a:r>
            <a:r>
              <a:rPr lang="en-US" sz="1400" dirty="0" smtClean="0">
                <a:latin typeface="Sylfaen" pitchFamily="18" charset="0"/>
              </a:rPr>
              <a:t> , Michael </a:t>
            </a:r>
            <a:r>
              <a:rPr lang="en-US" sz="1400" dirty="0" err="1" smtClean="0">
                <a:latin typeface="Sylfaen" pitchFamily="18" charset="0"/>
              </a:rPr>
              <a:t>Byram</a:t>
            </a:r>
            <a:r>
              <a:rPr lang="en-US" sz="1400" dirty="0" smtClean="0">
                <a:latin typeface="Sylfaen" pitchFamily="18" charset="0"/>
              </a:rPr>
              <a:t>: GUIDE FOR THE DEVELOPMENT OF LANGUAGE EDUCATION POLICIES IN EUROPE  </a:t>
            </a:r>
            <a:r>
              <a:rPr lang="ka-GE" sz="1400" dirty="0" smtClean="0">
                <a:latin typeface="Sylfaen" pitchFamily="18" charset="0"/>
              </a:rPr>
              <a:t>(2008)</a:t>
            </a:r>
          </a:p>
          <a:p>
            <a:pPr lvl="2" algn="just">
              <a:buAutoNum type="arabicPeriod"/>
            </a:pPr>
            <a:r>
              <a:rPr lang="en-US" sz="1400" dirty="0" err="1" smtClean="0">
                <a:latin typeface="Sylfaen" pitchFamily="18" charset="0"/>
              </a:rPr>
              <a:t>Goullier</a:t>
            </a:r>
            <a:r>
              <a:rPr lang="en-US" sz="1400" dirty="0" smtClean="0">
                <a:latin typeface="Sylfaen" pitchFamily="18" charset="0"/>
              </a:rPr>
              <a:t> Francis: Council of Europe tools for language teaching: Common European Framework and Portfolios </a:t>
            </a:r>
            <a:r>
              <a:rPr lang="ka-GE" sz="1400" dirty="0" smtClean="0">
                <a:latin typeface="Sylfaen" pitchFamily="18" charset="0"/>
              </a:rPr>
              <a:t> (2008)</a:t>
            </a:r>
            <a:endParaRPr lang="en-US" sz="1400" dirty="0" smtClean="0">
              <a:latin typeface="Sylfaen" pitchFamily="18" charset="0"/>
            </a:endParaRPr>
          </a:p>
          <a:p>
            <a:pPr lvl="2" algn="just">
              <a:buAutoNum type="arabicPeriod"/>
            </a:pPr>
            <a:r>
              <a:rPr lang="en-US" sz="1400" dirty="0" smtClean="0">
                <a:latin typeface="Sylfaen" pitchFamily="18" charset="0"/>
              </a:rPr>
              <a:t>Ó </a:t>
            </a:r>
            <a:r>
              <a:rPr lang="en-US" sz="1400" dirty="0" err="1" smtClean="0">
                <a:latin typeface="Sylfaen" pitchFamily="18" charset="0"/>
              </a:rPr>
              <a:t>Riagáin</a:t>
            </a:r>
            <a:r>
              <a:rPr lang="en-US" sz="1400" dirty="0" smtClean="0">
                <a:latin typeface="Sylfaen" pitchFamily="18" charset="0"/>
              </a:rPr>
              <a:t> </a:t>
            </a:r>
            <a:r>
              <a:rPr lang="en-US" sz="1400" dirty="0" err="1" smtClean="0">
                <a:latin typeface="Sylfaen" pitchFamily="18" charset="0"/>
              </a:rPr>
              <a:t>Pádraig&amp;Lüdi</a:t>
            </a:r>
            <a:r>
              <a:rPr lang="en-US" sz="1400" dirty="0" smtClean="0">
                <a:latin typeface="Sylfaen" pitchFamily="18" charset="0"/>
              </a:rPr>
              <a:t> Georges, Bilingual education: some policy issues </a:t>
            </a:r>
            <a:r>
              <a:rPr lang="ka-GE" sz="1400" dirty="0" smtClean="0">
                <a:latin typeface="Sylfaen" pitchFamily="18" charset="0"/>
              </a:rPr>
              <a:t>(2008)</a:t>
            </a:r>
            <a:endParaRPr lang="en-US" sz="1400" dirty="0" smtClean="0">
              <a:latin typeface="Sylfaen" pitchFamily="18" charset="0"/>
            </a:endParaRPr>
          </a:p>
          <a:p>
            <a:pPr lvl="2" algn="just">
              <a:buAutoNum type="arabicPeriod"/>
            </a:pPr>
            <a:r>
              <a:rPr lang="ka-GE" sz="1400" dirty="0" smtClean="0">
                <a:latin typeface="Sylfaen" pitchFamily="18" charset="0"/>
              </a:rPr>
              <a:t> </a:t>
            </a:r>
            <a:r>
              <a:rPr lang="en-US" sz="1400" dirty="0" smtClean="0">
                <a:latin typeface="Sylfaen" pitchFamily="18" charset="0"/>
              </a:rPr>
              <a:t>Multilingual Education in Europe; 50th anniversary of International Cooperation </a:t>
            </a:r>
            <a:r>
              <a:rPr lang="ka-GE" sz="1400" dirty="0" smtClean="0">
                <a:latin typeface="Sylfaen" pitchFamily="18" charset="0"/>
              </a:rPr>
              <a:t>(2008)</a:t>
            </a:r>
          </a:p>
          <a:p>
            <a:endParaRPr lang="en-US" dirty="0"/>
          </a:p>
        </p:txBody>
      </p:sp>
      <p:pic>
        <p:nvPicPr>
          <p:cNvPr id="6" name="Picture 5" descr="C:\Users\user\Desktop\2_ Tools for LangA5__.jpg"/>
          <p:cNvPicPr>
            <a:picLocks noChangeAspect="1" noChangeArrowheads="1"/>
          </p:cNvPicPr>
          <p:nvPr/>
        </p:nvPicPr>
        <p:blipFill>
          <a:blip r:embed="rId2" cstate="print"/>
          <a:srcRect/>
          <a:stretch>
            <a:fillRect/>
          </a:stretch>
        </p:blipFill>
        <p:spPr bwMode="auto">
          <a:xfrm>
            <a:off x="6786578" y="3286124"/>
            <a:ext cx="1643074" cy="2325786"/>
          </a:xfrm>
          <a:prstGeom prst="rect">
            <a:avLst/>
          </a:prstGeom>
          <a:noFill/>
        </p:spPr>
      </p:pic>
      <p:pic>
        <p:nvPicPr>
          <p:cNvPr id="7" name="Picture 2" descr="C:\Users\user\Desktop\enata zogadevr.jpg"/>
          <p:cNvPicPr>
            <a:picLocks noChangeAspect="1" noChangeArrowheads="1"/>
          </p:cNvPicPr>
          <p:nvPr/>
        </p:nvPicPr>
        <p:blipFill>
          <a:blip r:embed="rId3" cstate="print"/>
          <a:srcRect/>
          <a:stretch>
            <a:fillRect/>
          </a:stretch>
        </p:blipFill>
        <p:spPr bwMode="auto">
          <a:xfrm>
            <a:off x="6786578" y="571480"/>
            <a:ext cx="1634155" cy="2353353"/>
          </a:xfrm>
          <a:prstGeom prst="rect">
            <a:avLst/>
          </a:prstGeom>
          <a:noFill/>
        </p:spPr>
      </p:pic>
      <p:sp>
        <p:nvSpPr>
          <p:cNvPr id="9"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14356"/>
            <a:ext cx="5486400" cy="5411807"/>
          </a:xfrm>
        </p:spPr>
        <p:txBody>
          <a:bodyPr>
            <a:normAutofit/>
          </a:bodyPr>
          <a:lstStyle/>
          <a:p>
            <a:pPr lvl="1" algn="just">
              <a:buAutoNum type="arabicPeriod" startAt="8"/>
            </a:pPr>
            <a:r>
              <a:rPr lang="en-US" sz="1400" dirty="0" err="1" smtClean="0">
                <a:latin typeface="Sylfaen" pitchFamily="18" charset="0"/>
              </a:rPr>
              <a:t>Martyniuk</a:t>
            </a:r>
            <a:r>
              <a:rPr lang="en-US" sz="1400" dirty="0" smtClean="0">
                <a:latin typeface="Sylfaen" pitchFamily="18" charset="0"/>
              </a:rPr>
              <a:t> </a:t>
            </a:r>
            <a:r>
              <a:rPr lang="en-US" sz="1400" dirty="0" err="1" smtClean="0">
                <a:latin typeface="Sylfaen" pitchFamily="18" charset="0"/>
              </a:rPr>
              <a:t>Waldek</a:t>
            </a:r>
            <a:r>
              <a:rPr lang="en-US" sz="1400" dirty="0" smtClean="0">
                <a:latin typeface="Sylfaen" pitchFamily="18" charset="0"/>
              </a:rPr>
              <a:t>, ,,European Frameworks of Reference for Language Competences’’  </a:t>
            </a:r>
            <a:r>
              <a:rPr lang="ka-GE" sz="1400" dirty="0" smtClean="0">
                <a:latin typeface="Sylfaen" pitchFamily="18" charset="0"/>
              </a:rPr>
              <a:t>(2008)</a:t>
            </a:r>
          </a:p>
          <a:p>
            <a:pPr lvl="1" algn="just">
              <a:buAutoNum type="arabicPeriod" startAt="8"/>
            </a:pPr>
            <a:r>
              <a:rPr lang="en-US" sz="1400" dirty="0" smtClean="0">
                <a:latin typeface="Sylfaen" pitchFamily="18" charset="0"/>
              </a:rPr>
              <a:t>Vollmer Helmut, ,,Towards a Common European Instrument for Language(s) of Education  </a:t>
            </a:r>
            <a:r>
              <a:rPr lang="ka-GE" sz="1400" dirty="0" smtClean="0">
                <a:latin typeface="Sylfaen" pitchFamily="18" charset="0"/>
              </a:rPr>
              <a:t>(2008)</a:t>
            </a:r>
          </a:p>
          <a:p>
            <a:pPr lvl="1" algn="just">
              <a:buAutoNum type="arabicPeriod" startAt="8"/>
            </a:pPr>
            <a:r>
              <a:rPr lang="en-US" sz="1400" dirty="0" smtClean="0">
                <a:latin typeface="Sylfaen" pitchFamily="18" charset="0"/>
              </a:rPr>
              <a:t> </a:t>
            </a:r>
            <a:r>
              <a:rPr lang="en-US" sz="1400" dirty="0" err="1" smtClean="0">
                <a:latin typeface="Sylfaen" pitchFamily="18" charset="0"/>
              </a:rPr>
              <a:t>Beacco</a:t>
            </a:r>
            <a:r>
              <a:rPr lang="en-US" sz="1400" dirty="0" smtClean="0">
                <a:latin typeface="Sylfaen" pitchFamily="18" charset="0"/>
              </a:rPr>
              <a:t> Jean-Claude: Languages and Language Repertoires: Plurilingualism  as a way of life in Europe   </a:t>
            </a:r>
            <a:r>
              <a:rPr lang="ka-GE" sz="1400" dirty="0" smtClean="0">
                <a:latin typeface="Sylfaen" pitchFamily="18" charset="0"/>
              </a:rPr>
              <a:t>(2008)</a:t>
            </a:r>
            <a:endParaRPr lang="en-US" sz="1400" dirty="0" smtClean="0">
              <a:latin typeface="Sylfaen" pitchFamily="18" charset="0"/>
            </a:endParaRPr>
          </a:p>
          <a:p>
            <a:pPr lvl="1" algn="just">
              <a:buNone/>
            </a:pPr>
            <a:r>
              <a:rPr lang="en-US" sz="1400" dirty="0" smtClean="0">
                <a:latin typeface="Sylfaen" pitchFamily="18" charset="0"/>
              </a:rPr>
              <a:t>	</a:t>
            </a:r>
            <a:endParaRPr lang="ka-GE" sz="1400" dirty="0" smtClean="0">
              <a:latin typeface="Sylfaen" pitchFamily="18" charset="0"/>
            </a:endParaRPr>
          </a:p>
          <a:p>
            <a:pPr algn="just">
              <a:buFont typeface="+mj-lt"/>
              <a:buAutoNum type="arabicPeriod" startAt="11"/>
            </a:pPr>
            <a:r>
              <a:rPr lang="en-US" sz="1400" dirty="0" smtClean="0">
                <a:latin typeface="Sylfaen" pitchFamily="18" charset="0"/>
              </a:rPr>
              <a:t>Methods of teaching native  language  and literature, Maia </a:t>
            </a:r>
            <a:r>
              <a:rPr lang="en-US" sz="1400" dirty="0" err="1" smtClean="0">
                <a:latin typeface="Sylfaen" pitchFamily="18" charset="0"/>
              </a:rPr>
              <a:t>Inasaridze</a:t>
            </a:r>
            <a:r>
              <a:rPr lang="en-US" sz="1400" dirty="0" smtClean="0">
                <a:latin typeface="Sylfaen" pitchFamily="18" charset="0"/>
              </a:rPr>
              <a:t>, (2007)</a:t>
            </a:r>
          </a:p>
          <a:p>
            <a:pPr algn="just">
              <a:buFont typeface="+mj-lt"/>
              <a:buAutoNum type="arabicPeriod" startAt="11"/>
            </a:pPr>
            <a:r>
              <a:rPr lang="en-US" sz="1400" dirty="0" smtClean="0">
                <a:latin typeface="Sylfaen" pitchFamily="18" charset="0"/>
              </a:rPr>
              <a:t>“Bilingual Education; Guide for Teachers (2009)</a:t>
            </a:r>
            <a:endParaRPr lang="ka-GE" sz="1400" dirty="0" smtClean="0">
              <a:latin typeface="Sylfaen" pitchFamily="18" charset="0"/>
            </a:endParaRPr>
          </a:p>
          <a:p>
            <a:pPr algn="just">
              <a:buFont typeface="+mj-lt"/>
              <a:buAutoNum type="arabicPeriod" startAt="11"/>
            </a:pPr>
            <a:r>
              <a:rPr lang="en-US" sz="1400" dirty="0" smtClean="0">
                <a:latin typeface="Sylfaen" pitchFamily="18" charset="0"/>
              </a:rPr>
              <a:t>“Foundations of Bilingual Education and Bilingualism”, Colin Baker  (2010)</a:t>
            </a:r>
          </a:p>
          <a:p>
            <a:pPr algn="just">
              <a:buFont typeface="+mj-lt"/>
              <a:buAutoNum type="arabicPeriod" startAt="11"/>
            </a:pPr>
            <a:r>
              <a:rPr lang="en-US" sz="1400" dirty="0" smtClean="0">
                <a:latin typeface="Sylfaen" pitchFamily="18" charset="0"/>
              </a:rPr>
              <a:t>Content and Language Integrated Teaching  (grades: VII-XII), 7 books in 7 subjects (Geography, Physic, History, Mathematics, Chemistry, Civil Education, Biology)  2010 </a:t>
            </a:r>
            <a:endParaRPr lang="ka-GE" sz="1400" dirty="0" smtClean="0">
              <a:latin typeface="Sylfaen" pitchFamily="18" charset="0"/>
            </a:endParaRPr>
          </a:p>
          <a:p>
            <a:pPr lvl="2" algn="just">
              <a:buNone/>
            </a:pPr>
            <a:endParaRPr lang="ka-GE" sz="1400" dirty="0" smtClean="0">
              <a:latin typeface="Sylfaen" pitchFamily="18" charset="0"/>
            </a:endParaRPr>
          </a:p>
          <a:p>
            <a:endParaRPr lang="en-US" dirty="0"/>
          </a:p>
        </p:txBody>
      </p:sp>
      <p:pic>
        <p:nvPicPr>
          <p:cNvPr id="5" name="Picture 4" descr="C:\Users\user\Desktop\8_Towards_A5__.jpg"/>
          <p:cNvPicPr>
            <a:picLocks noChangeAspect="1" noChangeArrowheads="1"/>
          </p:cNvPicPr>
          <p:nvPr/>
        </p:nvPicPr>
        <p:blipFill>
          <a:blip r:embed="rId2" cstate="print"/>
          <a:srcRect/>
          <a:stretch>
            <a:fillRect/>
          </a:stretch>
        </p:blipFill>
        <p:spPr bwMode="auto">
          <a:xfrm>
            <a:off x="6786578" y="3429000"/>
            <a:ext cx="1534645" cy="2168152"/>
          </a:xfrm>
          <a:prstGeom prst="rect">
            <a:avLst/>
          </a:prstGeom>
          <a:noFill/>
        </p:spPr>
      </p:pic>
      <p:pic>
        <p:nvPicPr>
          <p:cNvPr id="6" name="Picture 2" descr="C:\Users\user\Desktop\BEIKERi.jpg"/>
          <p:cNvPicPr>
            <a:picLocks noChangeAspect="1" noChangeArrowheads="1"/>
          </p:cNvPicPr>
          <p:nvPr/>
        </p:nvPicPr>
        <p:blipFill>
          <a:blip r:embed="rId3" cstate="print"/>
          <a:srcRect/>
          <a:stretch>
            <a:fillRect/>
          </a:stretch>
        </p:blipFill>
        <p:spPr bwMode="auto">
          <a:xfrm>
            <a:off x="6786578" y="571480"/>
            <a:ext cx="1714512" cy="2411031"/>
          </a:xfrm>
          <a:prstGeom prst="rect">
            <a:avLst/>
          </a:prstGeom>
          <a:noFill/>
        </p:spPr>
      </p:pic>
      <p:sp>
        <p:nvSpPr>
          <p:cNvPr id="7"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857232"/>
            <a:ext cx="5715000" cy="4857769"/>
          </a:xfrm>
        </p:spPr>
        <p:txBody>
          <a:bodyPr>
            <a:normAutofit/>
          </a:bodyPr>
          <a:lstStyle/>
          <a:p>
            <a:pPr algn="just"/>
            <a:r>
              <a:rPr lang="en-US" sz="1600" dirty="0" smtClean="0">
                <a:latin typeface="Sylfaen" pitchFamily="18" charset="0"/>
              </a:rPr>
              <a:t>Language Assessment and Testing - Manual for Teachers (</a:t>
            </a:r>
            <a:r>
              <a:rPr lang="en-US" sz="1600" dirty="0" err="1" smtClean="0">
                <a:latin typeface="Sylfaen" pitchFamily="18" charset="0"/>
              </a:rPr>
              <a:t>K.Gabunia</a:t>
            </a:r>
            <a:r>
              <a:rPr lang="en-US" sz="1600" dirty="0" smtClean="0">
                <a:latin typeface="Sylfaen" pitchFamily="18" charset="0"/>
              </a:rPr>
              <a:t>, </a:t>
            </a:r>
            <a:r>
              <a:rPr lang="en-US" sz="1600" dirty="0" err="1" smtClean="0">
                <a:latin typeface="Sylfaen" pitchFamily="18" charset="0"/>
              </a:rPr>
              <a:t>M.Inasaridze</a:t>
            </a:r>
            <a:r>
              <a:rPr lang="en-US" sz="1600" dirty="0" smtClean="0">
                <a:latin typeface="Sylfaen" pitchFamily="18" charset="0"/>
              </a:rPr>
              <a:t>, </a:t>
            </a:r>
            <a:r>
              <a:rPr lang="en-US" sz="1600" dirty="0" err="1" smtClean="0">
                <a:latin typeface="Sylfaen" pitchFamily="18" charset="0"/>
              </a:rPr>
              <a:t>M.Tsereteli</a:t>
            </a:r>
            <a:r>
              <a:rPr lang="en-US" sz="1600" dirty="0" smtClean="0">
                <a:latin typeface="Sylfaen" pitchFamily="18" charset="0"/>
              </a:rPr>
              <a:t>)  2011</a:t>
            </a:r>
          </a:p>
          <a:p>
            <a:pPr algn="just">
              <a:buNone/>
            </a:pPr>
            <a:endParaRPr lang="ka-GE" sz="1600" dirty="0" smtClean="0">
              <a:latin typeface="Sylfaen" pitchFamily="18" charset="0"/>
            </a:endParaRPr>
          </a:p>
          <a:p>
            <a:pPr algn="just"/>
            <a:r>
              <a:rPr lang="en-US" sz="1600" dirty="0" smtClean="0">
                <a:latin typeface="Sylfaen" pitchFamily="18" charset="0"/>
              </a:rPr>
              <a:t>Practical guide of Intercultural Education for teachers  (Sh. </a:t>
            </a:r>
            <a:r>
              <a:rPr lang="en-US" sz="1600" dirty="0" err="1" smtClean="0">
                <a:latin typeface="Sylfaen" pitchFamily="18" charset="0"/>
              </a:rPr>
              <a:t>Tabatadze</a:t>
            </a:r>
            <a:r>
              <a:rPr lang="en-US" sz="1600" dirty="0" smtClean="0">
                <a:latin typeface="Sylfaen" pitchFamily="18" charset="0"/>
              </a:rPr>
              <a:t>; M. </a:t>
            </a:r>
            <a:r>
              <a:rPr lang="en-US" sz="1600" dirty="0" err="1" smtClean="0">
                <a:latin typeface="Sylfaen" pitchFamily="18" charset="0"/>
              </a:rPr>
              <a:t>Inasaridze</a:t>
            </a:r>
            <a:r>
              <a:rPr lang="en-US" sz="1600" dirty="0" smtClean="0">
                <a:latin typeface="Sylfaen" pitchFamily="18" charset="0"/>
              </a:rPr>
              <a:t>; q. </a:t>
            </a:r>
            <a:r>
              <a:rPr lang="en-US" sz="1600" dirty="0" err="1" smtClean="0">
                <a:latin typeface="Sylfaen" pitchFamily="18" charset="0"/>
              </a:rPr>
              <a:t>Chachkhiani</a:t>
            </a:r>
            <a:r>
              <a:rPr lang="en-US" sz="1600" dirty="0" smtClean="0">
                <a:latin typeface="Sylfaen" pitchFamily="18" charset="0"/>
              </a:rPr>
              <a:t>, Ch. </a:t>
            </a:r>
            <a:r>
              <a:rPr lang="en-US" sz="1600" dirty="0" err="1" smtClean="0">
                <a:latin typeface="Sylfaen" pitchFamily="18" charset="0"/>
              </a:rPr>
              <a:t>Qiria</a:t>
            </a:r>
            <a:r>
              <a:rPr lang="en-US" sz="1600" dirty="0" smtClean="0">
                <a:latin typeface="Sylfaen" pitchFamily="18" charset="0"/>
              </a:rPr>
              <a:t> ) 2010</a:t>
            </a:r>
          </a:p>
          <a:p>
            <a:pPr algn="just">
              <a:buNone/>
            </a:pPr>
            <a:endParaRPr lang="en-US" sz="1600" i="1" dirty="0" smtClean="0">
              <a:latin typeface="Sylfaen" pitchFamily="18" charset="0"/>
            </a:endParaRPr>
          </a:p>
          <a:p>
            <a:pPr algn="just">
              <a:buNone/>
            </a:pPr>
            <a:endParaRPr lang="en-US" sz="1600" i="1" dirty="0" smtClean="0">
              <a:latin typeface="Sylfaen" pitchFamily="18" charset="0"/>
            </a:endParaRPr>
          </a:p>
          <a:p>
            <a:pPr algn="just">
              <a:buNone/>
            </a:pPr>
            <a:r>
              <a:rPr lang="en-US" sz="1600" i="1" dirty="0" smtClean="0">
                <a:latin typeface="Sylfaen" pitchFamily="18" charset="0"/>
              </a:rPr>
              <a:t>More  info</a:t>
            </a:r>
          </a:p>
          <a:p>
            <a:pPr algn="just">
              <a:buNone/>
            </a:pPr>
            <a:r>
              <a:rPr lang="en-US" sz="1600" i="1" dirty="0" smtClean="0">
                <a:latin typeface="Sylfaen" pitchFamily="18" charset="0"/>
                <a:hlinkClick r:id="rId2"/>
              </a:rPr>
              <a:t>http://cciir.ge/index.php?module=text&amp;link_id=30</a:t>
            </a:r>
            <a:endParaRPr lang="en-US" sz="1600" i="1" dirty="0" smtClean="0">
              <a:latin typeface="Sylfaen" pitchFamily="18" charset="0"/>
            </a:endParaRPr>
          </a:p>
          <a:p>
            <a:endParaRPr lang="en-US" dirty="0"/>
          </a:p>
        </p:txBody>
      </p:sp>
      <p:pic>
        <p:nvPicPr>
          <p:cNvPr id="5" name="Picture 3" descr="C:\Users\user\Desktop\geografia-garekani.jpg"/>
          <p:cNvPicPr>
            <a:picLocks noChangeAspect="1" noChangeArrowheads="1"/>
          </p:cNvPicPr>
          <p:nvPr/>
        </p:nvPicPr>
        <p:blipFill>
          <a:blip r:embed="rId3" cstate="print"/>
          <a:srcRect/>
          <a:stretch>
            <a:fillRect/>
          </a:stretch>
        </p:blipFill>
        <p:spPr bwMode="auto">
          <a:xfrm>
            <a:off x="6858016" y="3429000"/>
            <a:ext cx="1680531" cy="2698779"/>
          </a:xfrm>
          <a:prstGeom prst="rect">
            <a:avLst/>
          </a:prstGeom>
          <a:noFill/>
        </p:spPr>
      </p:pic>
      <p:pic>
        <p:nvPicPr>
          <p:cNvPr id="6" name="Picture 4" descr="C:\Users\user\Desktop\intercultural textbook.png"/>
          <p:cNvPicPr>
            <a:picLocks noChangeAspect="1" noChangeArrowheads="1"/>
          </p:cNvPicPr>
          <p:nvPr/>
        </p:nvPicPr>
        <p:blipFill>
          <a:blip r:embed="rId4" cstate="print"/>
          <a:srcRect/>
          <a:stretch>
            <a:fillRect/>
          </a:stretch>
        </p:blipFill>
        <p:spPr bwMode="auto">
          <a:xfrm>
            <a:off x="6781800" y="238787"/>
            <a:ext cx="1857356" cy="2946027"/>
          </a:xfrm>
          <a:prstGeom prst="rect">
            <a:avLst/>
          </a:prstGeom>
          <a:noFill/>
        </p:spPr>
      </p:pic>
      <p:sp>
        <p:nvSpPr>
          <p:cNvPr id="7" name="Footer Placeholder 4"/>
          <p:cNvSpPr>
            <a:spLocks noGrp="1"/>
          </p:cNvSpPr>
          <p:nvPr>
            <p:ph type="ftr" sz="quarter" idx="11"/>
          </p:nvPr>
        </p:nvSpPr>
        <p:spPr>
          <a:xfrm>
            <a:off x="3124200" y="6315780"/>
            <a:ext cx="2895600" cy="405696"/>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57224" y="0"/>
            <a:ext cx="8286776" cy="785794"/>
          </a:xfrm>
          <a:solidFill>
            <a:schemeClr val="tx2"/>
          </a:solidFill>
        </p:spPr>
        <p:txBody>
          <a:bodyPr>
            <a:normAutofit/>
          </a:bodyPr>
          <a:lstStyle/>
          <a:p>
            <a:r>
              <a:rPr lang="en-US" sz="3200" dirty="0" smtClean="0">
                <a:solidFill>
                  <a:schemeClr val="bg1"/>
                </a:solidFill>
                <a:latin typeface="Sylfaen" pitchFamily="18" charset="0"/>
              </a:rPr>
              <a:t>Translation of  Textbooks</a:t>
            </a:r>
            <a:endParaRPr lang="en-US" sz="3200" dirty="0">
              <a:solidFill>
                <a:schemeClr val="bg1"/>
              </a:solidFill>
              <a:latin typeface="Sylfaen" pitchFamily="18" charset="0"/>
            </a:endParaRPr>
          </a:p>
        </p:txBody>
      </p:sp>
      <p:sp>
        <p:nvSpPr>
          <p:cNvPr id="5" name="Content Placeholder 2"/>
          <p:cNvSpPr>
            <a:spLocks noGrp="1"/>
          </p:cNvSpPr>
          <p:nvPr>
            <p:ph idx="1"/>
          </p:nvPr>
        </p:nvSpPr>
        <p:spPr>
          <a:xfrm>
            <a:off x="457200" y="2000240"/>
            <a:ext cx="8229600" cy="4125923"/>
          </a:xfrm>
        </p:spPr>
        <p:txBody>
          <a:bodyPr>
            <a:normAutofit/>
          </a:bodyPr>
          <a:lstStyle/>
          <a:p>
            <a:pPr>
              <a:buNone/>
            </a:pPr>
            <a:r>
              <a:rPr lang="en-US" sz="2000" b="1" i="1" u="sng" dirty="0" smtClean="0">
                <a:latin typeface="Sylfaen" pitchFamily="18" charset="0"/>
              </a:rPr>
              <a:t>Selection of textbooks: </a:t>
            </a:r>
            <a:endParaRPr lang="ka-GE" sz="2000" b="1" i="1" u="sng" dirty="0" smtClean="0">
              <a:latin typeface="Sylfaen" pitchFamily="18" charset="0"/>
            </a:endParaRPr>
          </a:p>
          <a:p>
            <a:endParaRPr lang="ka-GE" sz="2000" b="1" i="1" u="sng" dirty="0" smtClean="0">
              <a:latin typeface="Sylfaen" pitchFamily="18" charset="0"/>
            </a:endParaRPr>
          </a:p>
          <a:p>
            <a:pPr algn="just">
              <a:buNone/>
            </a:pPr>
            <a:r>
              <a:rPr lang="en-GB" sz="2000" dirty="0" smtClean="0">
                <a:latin typeface="Sylfaen" pitchFamily="18" charset="0"/>
              </a:rPr>
              <a:t>    The most important textbooks in the field of education, multilingual education, intercultural education, linguistics and psychology.</a:t>
            </a:r>
            <a:endParaRPr lang="en-US" sz="2000" dirty="0">
              <a:latin typeface="Sylfaen" pitchFamily="18" charset="0"/>
            </a:endParaRPr>
          </a:p>
        </p:txBody>
      </p:sp>
      <p:sp>
        <p:nvSpPr>
          <p:cNvPr id="6"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pic>
        <p:nvPicPr>
          <p:cNvPr id="7" name="Picture 2" descr="C:\Users\user\Desktop\logoebi\logos\CCIIR logo_Correct.jpg"/>
          <p:cNvPicPr>
            <a:picLocks noChangeAspect="1" noChangeArrowheads="1"/>
          </p:cNvPicPr>
          <p:nvPr/>
        </p:nvPicPr>
        <p:blipFill>
          <a:blip r:embed="rId2" cstate="print"/>
          <a:srcRect/>
          <a:stretch>
            <a:fillRect/>
          </a:stretch>
        </p:blipFill>
        <p:spPr bwMode="auto">
          <a:xfrm>
            <a:off x="0" y="0"/>
            <a:ext cx="861508" cy="85723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57224" y="0"/>
            <a:ext cx="8286776" cy="857232"/>
          </a:xfrm>
          <a:solidFill>
            <a:schemeClr val="tx2"/>
          </a:solidFill>
        </p:spPr>
        <p:txBody>
          <a:bodyPr>
            <a:normAutofit/>
          </a:bodyPr>
          <a:lstStyle/>
          <a:p>
            <a:r>
              <a:rPr lang="en-US" sz="2800" dirty="0" smtClean="0">
                <a:solidFill>
                  <a:schemeClr val="bg1"/>
                </a:solidFill>
                <a:latin typeface="Sylfaen" pitchFamily="18" charset="0"/>
              </a:rPr>
              <a:t>Translated</a:t>
            </a:r>
            <a:r>
              <a:rPr lang="en-US" sz="2800" dirty="0" smtClean="0">
                <a:latin typeface="Sylfaen" pitchFamily="18" charset="0"/>
              </a:rPr>
              <a:t> </a:t>
            </a:r>
            <a:r>
              <a:rPr lang="en-US" sz="2800" dirty="0" smtClean="0">
                <a:solidFill>
                  <a:schemeClr val="bg1"/>
                </a:solidFill>
                <a:latin typeface="Sylfaen" pitchFamily="18" charset="0"/>
              </a:rPr>
              <a:t>Books</a:t>
            </a:r>
            <a:endParaRPr lang="en-US" sz="2800" dirty="0">
              <a:solidFill>
                <a:schemeClr val="bg1"/>
              </a:solidFill>
              <a:latin typeface="Sylfaen" pitchFamily="18" charset="0"/>
            </a:endParaRPr>
          </a:p>
        </p:txBody>
      </p:sp>
      <p:sp>
        <p:nvSpPr>
          <p:cNvPr id="5" name="Content Placeholder 2"/>
          <p:cNvSpPr>
            <a:spLocks noGrp="1"/>
          </p:cNvSpPr>
          <p:nvPr>
            <p:ph idx="1"/>
          </p:nvPr>
        </p:nvSpPr>
        <p:spPr>
          <a:xfrm>
            <a:off x="457200" y="1285860"/>
            <a:ext cx="8229600" cy="4840303"/>
          </a:xfrm>
        </p:spPr>
        <p:txBody>
          <a:bodyPr>
            <a:normAutofit fontScale="92500" lnSpcReduction="10000"/>
          </a:bodyPr>
          <a:lstStyle/>
          <a:p>
            <a:pPr marL="457200" indent="-457200" algn="just">
              <a:buAutoNum type="arabicPeriod"/>
            </a:pPr>
            <a:endParaRPr lang="en-US" sz="1900" b="1" i="1" dirty="0" smtClean="0"/>
          </a:p>
          <a:p>
            <a:pPr marL="457200" indent="-457200" algn="just">
              <a:buNone/>
            </a:pPr>
            <a:r>
              <a:rPr lang="en-US" sz="1600" b="1" i="1" dirty="0" smtClean="0">
                <a:latin typeface="Sylfaen" pitchFamily="18" charset="0"/>
              </a:rPr>
              <a:t>7 textbooks out of 12 were translated and edited in the reporting period:</a:t>
            </a:r>
          </a:p>
          <a:p>
            <a:pPr marL="457200" indent="-457200" algn="just">
              <a:buNone/>
            </a:pPr>
            <a:endParaRPr lang="en-US" sz="1600" dirty="0" smtClean="0">
              <a:latin typeface="Sylfaen" pitchFamily="18" charset="0"/>
            </a:endParaRPr>
          </a:p>
          <a:p>
            <a:pPr marL="457200" indent="-457200" algn="just">
              <a:buAutoNum type="arabicPeriod"/>
            </a:pPr>
            <a:r>
              <a:rPr lang="en-US" sz="1600" dirty="0" smtClean="0">
                <a:latin typeface="Sylfaen" pitchFamily="18" charset="0"/>
              </a:rPr>
              <a:t>Action Research for the Teachers: Travelling the yellow brick road;</a:t>
            </a:r>
          </a:p>
          <a:p>
            <a:pPr marL="457200" indent="-457200" algn="just">
              <a:buNone/>
            </a:pPr>
            <a:endParaRPr lang="en-US" sz="1600" dirty="0" smtClean="0">
              <a:latin typeface="Sylfaen" pitchFamily="18" charset="0"/>
            </a:endParaRPr>
          </a:p>
          <a:p>
            <a:pPr algn="just">
              <a:buNone/>
            </a:pPr>
            <a:r>
              <a:rPr lang="en-US" sz="1600" dirty="0" smtClean="0">
                <a:latin typeface="Sylfaen" pitchFamily="18" charset="0"/>
              </a:rPr>
              <a:t>2.  </a:t>
            </a:r>
            <a:r>
              <a:rPr lang="en-US" sz="1600" dirty="0" err="1" smtClean="0">
                <a:latin typeface="Sylfaen" pitchFamily="18" charset="0"/>
              </a:rPr>
              <a:t>Coyle,D</a:t>
            </a:r>
            <a:r>
              <a:rPr lang="en-US" sz="1600" dirty="0" smtClean="0">
                <a:latin typeface="Sylfaen" pitchFamily="18" charset="0"/>
              </a:rPr>
              <a:t>., Hood, P., </a:t>
            </a:r>
            <a:r>
              <a:rPr lang="en-US" sz="1600" dirty="0" err="1" smtClean="0">
                <a:latin typeface="Sylfaen" pitchFamily="18" charset="0"/>
              </a:rPr>
              <a:t>Marsh.D</a:t>
            </a:r>
            <a:r>
              <a:rPr lang="en-US" sz="1600" dirty="0" smtClean="0">
                <a:latin typeface="Sylfaen" pitchFamily="18" charset="0"/>
              </a:rPr>
              <a:t>. (2010): Content and language integrated learning (CLIL);</a:t>
            </a:r>
          </a:p>
          <a:p>
            <a:pPr algn="just">
              <a:buNone/>
            </a:pPr>
            <a:endParaRPr lang="en-US" sz="1600" dirty="0" smtClean="0">
              <a:latin typeface="Sylfaen" pitchFamily="18" charset="0"/>
            </a:endParaRPr>
          </a:p>
          <a:p>
            <a:pPr algn="just">
              <a:buNone/>
            </a:pPr>
            <a:r>
              <a:rPr lang="en-US" sz="1600" dirty="0" smtClean="0">
                <a:latin typeface="Sylfaen" pitchFamily="18" charset="0"/>
              </a:rPr>
              <a:t>3. </a:t>
            </a:r>
            <a:r>
              <a:rPr lang="en-US" sz="1600" dirty="0" err="1" smtClean="0">
                <a:latin typeface="Sylfaen" pitchFamily="18" charset="0"/>
              </a:rPr>
              <a:t>Mehisto</a:t>
            </a:r>
            <a:r>
              <a:rPr lang="en-US" sz="1600" dirty="0" smtClean="0">
                <a:latin typeface="Sylfaen" pitchFamily="18" charset="0"/>
              </a:rPr>
              <a:t>, P., Marsh, D., </a:t>
            </a:r>
            <a:r>
              <a:rPr lang="en-US" sz="1600" dirty="0" err="1" smtClean="0">
                <a:latin typeface="Sylfaen" pitchFamily="18" charset="0"/>
              </a:rPr>
              <a:t>Frigols</a:t>
            </a:r>
            <a:r>
              <a:rPr lang="en-US" sz="1600" dirty="0" smtClean="0">
                <a:latin typeface="Sylfaen" pitchFamily="18" charset="0"/>
              </a:rPr>
              <a:t>, M. (2008): Uncovering CLIL: Content and Language Integrated Learning in Bilingual and Multilingual Education;</a:t>
            </a:r>
          </a:p>
          <a:p>
            <a:pPr algn="just">
              <a:buNone/>
            </a:pPr>
            <a:endParaRPr lang="en-US" sz="1600" dirty="0" smtClean="0">
              <a:latin typeface="Sylfaen" pitchFamily="18" charset="0"/>
            </a:endParaRPr>
          </a:p>
          <a:p>
            <a:pPr algn="just">
              <a:buNone/>
            </a:pPr>
            <a:r>
              <a:rPr lang="en-US" sz="1600" dirty="0" smtClean="0">
                <a:latin typeface="Sylfaen" pitchFamily="18" charset="0"/>
              </a:rPr>
              <a:t>4. Teaching 101: Classroom Strategies for the Beginning teacher by Jeffrey G. </a:t>
            </a:r>
            <a:r>
              <a:rPr lang="en-US" sz="1600" dirty="0" err="1" smtClean="0">
                <a:latin typeface="Sylfaen" pitchFamily="18" charset="0"/>
              </a:rPr>
              <a:t>Glanz</a:t>
            </a:r>
            <a:r>
              <a:rPr lang="en-US" sz="1600" dirty="0" smtClean="0">
                <a:latin typeface="Sylfaen" pitchFamily="18" charset="0"/>
              </a:rPr>
              <a:t>;</a:t>
            </a:r>
          </a:p>
          <a:p>
            <a:pPr algn="just">
              <a:buNone/>
            </a:pPr>
            <a:endParaRPr lang="en-US" sz="1600" dirty="0" smtClean="0">
              <a:latin typeface="Sylfaen" pitchFamily="18" charset="0"/>
            </a:endParaRPr>
          </a:p>
          <a:p>
            <a:pPr algn="just">
              <a:buNone/>
            </a:pPr>
            <a:r>
              <a:rPr lang="en-US" sz="1600" dirty="0" smtClean="0">
                <a:latin typeface="Sylfaen" pitchFamily="18" charset="0"/>
              </a:rPr>
              <a:t>5. Cummins, J., Swain, M. (1992). Bilingualism in Education;</a:t>
            </a:r>
          </a:p>
          <a:p>
            <a:pPr algn="just">
              <a:buNone/>
            </a:pPr>
            <a:endParaRPr lang="en-US" sz="1600" dirty="0" smtClean="0">
              <a:latin typeface="Sylfaen" pitchFamily="18" charset="0"/>
            </a:endParaRPr>
          </a:p>
          <a:p>
            <a:pPr algn="just">
              <a:buNone/>
            </a:pPr>
            <a:r>
              <a:rPr lang="en-US" sz="1600" dirty="0" smtClean="0">
                <a:latin typeface="Sylfaen" pitchFamily="18" charset="0"/>
              </a:rPr>
              <a:t>6. Introducing Second Language Acquisition (Cambridge Introductions to Language and Linguistics) by Professor Muriel </a:t>
            </a:r>
            <a:r>
              <a:rPr lang="en-US" sz="1600" dirty="0" err="1" smtClean="0">
                <a:latin typeface="Sylfaen" pitchFamily="18" charset="0"/>
              </a:rPr>
              <a:t>Saville-Troike</a:t>
            </a:r>
            <a:r>
              <a:rPr lang="en-US" sz="1600" dirty="0" smtClean="0">
                <a:latin typeface="Sylfaen" pitchFamily="18" charset="0"/>
              </a:rPr>
              <a:t>;</a:t>
            </a:r>
          </a:p>
          <a:p>
            <a:pPr algn="just">
              <a:buNone/>
            </a:pPr>
            <a:endParaRPr lang="en-US" sz="1600" dirty="0" smtClean="0">
              <a:latin typeface="Sylfaen" pitchFamily="18" charset="0"/>
            </a:endParaRPr>
          </a:p>
          <a:p>
            <a:pPr algn="just">
              <a:buNone/>
            </a:pPr>
            <a:r>
              <a:rPr lang="en-US" sz="1600" dirty="0" smtClean="0">
                <a:latin typeface="Sylfaen" pitchFamily="18" charset="0"/>
              </a:rPr>
              <a:t>7. Hughes, Arthur (2003). Testing for Language Teachers.</a:t>
            </a:r>
          </a:p>
          <a:p>
            <a:endParaRPr lang="en-US" sz="2000" dirty="0" smtClean="0"/>
          </a:p>
          <a:p>
            <a:endParaRPr lang="en-US" sz="2000" dirty="0" smtClean="0"/>
          </a:p>
          <a:p>
            <a:endParaRPr lang="en-US" sz="1900" dirty="0" smtClean="0"/>
          </a:p>
          <a:p>
            <a:endParaRPr lang="en-US" sz="1900" dirty="0" smtClean="0"/>
          </a:p>
          <a:p>
            <a:endParaRPr lang="en-US" dirty="0"/>
          </a:p>
        </p:txBody>
      </p:sp>
      <p:sp>
        <p:nvSpPr>
          <p:cNvPr id="6"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pic>
        <p:nvPicPr>
          <p:cNvPr id="7" name="Picture 2" descr="C:\Users\user\Desktop\logoebi\logos\CCIIR logo_Correct.jpg"/>
          <p:cNvPicPr>
            <a:picLocks noChangeAspect="1" noChangeArrowheads="1"/>
          </p:cNvPicPr>
          <p:nvPr/>
        </p:nvPicPr>
        <p:blipFill>
          <a:blip r:embed="rId2" cstate="print"/>
          <a:srcRect/>
          <a:stretch>
            <a:fillRect/>
          </a:stretch>
        </p:blipFill>
        <p:spPr bwMode="auto">
          <a:xfrm>
            <a:off x="0" y="0"/>
            <a:ext cx="861508" cy="85723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57224" y="0"/>
            <a:ext cx="8286776" cy="857232"/>
          </a:xfrm>
          <a:solidFill>
            <a:schemeClr val="tx2"/>
          </a:solidFill>
        </p:spPr>
        <p:txBody>
          <a:bodyPr>
            <a:normAutofit/>
          </a:bodyPr>
          <a:lstStyle/>
          <a:p>
            <a:r>
              <a:rPr lang="en-US" sz="2800" dirty="0" smtClean="0">
                <a:solidFill>
                  <a:schemeClr val="bg1"/>
                </a:solidFill>
                <a:latin typeface="Sylfaen" pitchFamily="18" charset="0"/>
              </a:rPr>
              <a:t>Translation of textbooks</a:t>
            </a:r>
            <a:endParaRPr lang="en-US" sz="2800" dirty="0">
              <a:solidFill>
                <a:schemeClr val="bg1"/>
              </a:solidFill>
              <a:latin typeface="Sylfaen" pitchFamily="18" charset="0"/>
            </a:endParaRPr>
          </a:p>
        </p:txBody>
      </p:sp>
      <p:sp>
        <p:nvSpPr>
          <p:cNvPr id="5" name="Content Placeholder 2"/>
          <p:cNvSpPr>
            <a:spLocks noGrp="1"/>
          </p:cNvSpPr>
          <p:nvPr>
            <p:ph idx="1"/>
          </p:nvPr>
        </p:nvSpPr>
        <p:spPr>
          <a:xfrm>
            <a:off x="457200" y="1214422"/>
            <a:ext cx="8229600" cy="4911741"/>
          </a:xfrm>
        </p:spPr>
        <p:txBody>
          <a:bodyPr>
            <a:normAutofit fontScale="40000" lnSpcReduction="20000"/>
          </a:bodyPr>
          <a:lstStyle/>
          <a:p>
            <a:pPr algn="just">
              <a:buNone/>
            </a:pPr>
            <a:r>
              <a:rPr lang="en-US" sz="4000" dirty="0" smtClean="0">
                <a:latin typeface="Sylfaen" pitchFamily="18" charset="0"/>
              </a:rPr>
              <a:t>7. Creating Literacy Instruction for All Students, Thomas G. Gunning, Publisher- Pearson; 8th edition</a:t>
            </a:r>
          </a:p>
          <a:p>
            <a:pPr algn="just">
              <a:buNone/>
            </a:pPr>
            <a:endParaRPr lang="en-US" sz="4000" dirty="0" smtClean="0">
              <a:latin typeface="Sylfaen" pitchFamily="18" charset="0"/>
            </a:endParaRPr>
          </a:p>
          <a:p>
            <a:pPr algn="just">
              <a:buNone/>
            </a:pPr>
            <a:r>
              <a:rPr lang="en-US" sz="4000" dirty="0" smtClean="0">
                <a:latin typeface="Sylfaen" pitchFamily="18" charset="0"/>
              </a:rPr>
              <a:t>8. Introducing Second Language Acquisition (Cambridge Introductions to Language and Linguistics) by Professor Muriel </a:t>
            </a:r>
            <a:r>
              <a:rPr lang="en-US" sz="4000" dirty="0" err="1" smtClean="0">
                <a:latin typeface="Sylfaen" pitchFamily="18" charset="0"/>
              </a:rPr>
              <a:t>Saville-Troike</a:t>
            </a:r>
            <a:r>
              <a:rPr lang="en-US" sz="4000" dirty="0" smtClean="0">
                <a:latin typeface="Sylfaen" pitchFamily="18" charset="0"/>
              </a:rPr>
              <a:t> (Edition: 2nd) publisher- Cambridge University press, 2012</a:t>
            </a:r>
          </a:p>
          <a:p>
            <a:pPr algn="just">
              <a:buNone/>
            </a:pPr>
            <a:endParaRPr lang="en-US" sz="4000" dirty="0" smtClean="0">
              <a:latin typeface="Sylfaen" pitchFamily="18" charset="0"/>
            </a:endParaRPr>
          </a:p>
          <a:p>
            <a:pPr algn="just">
              <a:buNone/>
            </a:pPr>
            <a:r>
              <a:rPr lang="en-US" sz="4000" dirty="0" smtClean="0">
                <a:latin typeface="Sylfaen" pitchFamily="18" charset="0"/>
              </a:rPr>
              <a:t>9. Differentiated Instructional Strategies in Practice: Training, Implementation, and Supervision Gayle H. Gregory (Author) publisher- Corwin, 2</a:t>
            </a:r>
            <a:r>
              <a:rPr lang="en-US" sz="4000" baseline="30000" dirty="0" smtClean="0">
                <a:latin typeface="Sylfaen" pitchFamily="18" charset="0"/>
              </a:rPr>
              <a:t>nd</a:t>
            </a:r>
            <a:r>
              <a:rPr lang="en-US" sz="4000" dirty="0" smtClean="0">
                <a:latin typeface="Sylfaen" pitchFamily="18" charset="0"/>
              </a:rPr>
              <a:t> edition</a:t>
            </a:r>
          </a:p>
          <a:p>
            <a:pPr algn="just">
              <a:buNone/>
            </a:pPr>
            <a:endParaRPr lang="en-US" sz="4000" dirty="0" smtClean="0">
              <a:latin typeface="Sylfaen" pitchFamily="18" charset="0"/>
            </a:endParaRPr>
          </a:p>
          <a:p>
            <a:pPr algn="just">
              <a:buNone/>
            </a:pPr>
            <a:r>
              <a:rPr lang="en-US" sz="4000" dirty="0" smtClean="0">
                <a:latin typeface="Sylfaen" pitchFamily="18" charset="0"/>
              </a:rPr>
              <a:t>10.Teaching 101: Classroom Strategies for the Beginning teacher by Jeffrey G. </a:t>
            </a:r>
            <a:r>
              <a:rPr lang="en-US" sz="4000" dirty="0" err="1" smtClean="0">
                <a:latin typeface="Sylfaen" pitchFamily="18" charset="0"/>
              </a:rPr>
              <a:t>Glanz</a:t>
            </a:r>
            <a:r>
              <a:rPr lang="en-US" sz="4000" dirty="0" smtClean="0">
                <a:latin typeface="Sylfaen" pitchFamily="18" charset="0"/>
              </a:rPr>
              <a:t>, Publisher- Corwin, 2</a:t>
            </a:r>
            <a:r>
              <a:rPr lang="en-US" sz="4000" baseline="30000" dirty="0" smtClean="0">
                <a:latin typeface="Sylfaen" pitchFamily="18" charset="0"/>
              </a:rPr>
              <a:t>nd</a:t>
            </a:r>
            <a:r>
              <a:rPr lang="en-US" sz="4000" dirty="0" smtClean="0">
                <a:latin typeface="Sylfaen" pitchFamily="18" charset="0"/>
              </a:rPr>
              <a:t> Edition </a:t>
            </a:r>
          </a:p>
          <a:p>
            <a:pPr algn="just">
              <a:buNone/>
            </a:pPr>
            <a:endParaRPr lang="en-US" sz="4000" dirty="0" smtClean="0">
              <a:latin typeface="Sylfaen" pitchFamily="18" charset="0"/>
            </a:endParaRPr>
          </a:p>
          <a:p>
            <a:pPr algn="just">
              <a:buNone/>
            </a:pPr>
            <a:r>
              <a:rPr lang="en-US" sz="4000" dirty="0" smtClean="0">
                <a:latin typeface="Sylfaen" pitchFamily="18" charset="0"/>
              </a:rPr>
              <a:t>11. Stephanie L. </a:t>
            </a:r>
            <a:r>
              <a:rPr lang="en-US" sz="4000" dirty="0" err="1" smtClean="0">
                <a:latin typeface="Sylfaen" pitchFamily="18" charset="0"/>
              </a:rPr>
              <a:t>McAndrews</a:t>
            </a:r>
            <a:r>
              <a:rPr lang="en-US" sz="4000" dirty="0" smtClean="0">
                <a:latin typeface="Sylfaen" pitchFamily="18" charset="0"/>
              </a:rPr>
              <a:t>, Diagnostic Literacy Assessments and Instructional Strategies: A Literacy Specialists Resource, 2008, Publisher- International Reading  Association</a:t>
            </a:r>
          </a:p>
          <a:p>
            <a:pPr algn="just">
              <a:buNone/>
            </a:pPr>
            <a:endParaRPr lang="en-US" sz="4000" dirty="0" smtClean="0">
              <a:latin typeface="Sylfaen" pitchFamily="18" charset="0"/>
            </a:endParaRPr>
          </a:p>
          <a:p>
            <a:pPr algn="just">
              <a:buNone/>
            </a:pPr>
            <a:r>
              <a:rPr lang="en-US" sz="4000" dirty="0" smtClean="0">
                <a:latin typeface="Sylfaen" pitchFamily="18" charset="0"/>
              </a:rPr>
              <a:t>12. Hughes, Arthur (2003). Testing for Language Teachers.  Publisher - Cambridge University Press</a:t>
            </a:r>
          </a:p>
          <a:p>
            <a:pPr algn="just"/>
            <a:endParaRPr lang="en-US" dirty="0"/>
          </a:p>
        </p:txBody>
      </p:sp>
      <p:sp>
        <p:nvSpPr>
          <p:cNvPr id="6"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pic>
        <p:nvPicPr>
          <p:cNvPr id="7" name="Picture 2" descr="C:\Users\user\Desktop\logoebi\logos\CCIIR logo_Correct.jpg"/>
          <p:cNvPicPr>
            <a:picLocks noChangeAspect="1" noChangeArrowheads="1"/>
          </p:cNvPicPr>
          <p:nvPr/>
        </p:nvPicPr>
        <p:blipFill>
          <a:blip r:embed="rId2" cstate="print"/>
          <a:srcRect/>
          <a:stretch>
            <a:fillRect/>
          </a:stretch>
        </p:blipFill>
        <p:spPr bwMode="auto">
          <a:xfrm>
            <a:off x="0" y="0"/>
            <a:ext cx="861508" cy="85723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6A2A78B810714EA1E82ADE9D6B3F48880F68AF5CA7429DD725^pimgpsh_fullsize_distr.jpg"/>
          <p:cNvPicPr>
            <a:picLocks noChangeAspect="1" noChangeArrowheads="1"/>
          </p:cNvPicPr>
          <p:nvPr/>
        </p:nvPicPr>
        <p:blipFill>
          <a:blip r:embed="rId2" cstate="print"/>
          <a:srcRect/>
          <a:stretch>
            <a:fillRect/>
          </a:stretch>
        </p:blipFill>
        <p:spPr bwMode="auto">
          <a:xfrm>
            <a:off x="4648200" y="228600"/>
            <a:ext cx="4127501" cy="6337300"/>
          </a:xfrm>
          <a:prstGeom prst="rect">
            <a:avLst/>
          </a:prstGeom>
          <a:noFill/>
        </p:spPr>
      </p:pic>
      <p:pic>
        <p:nvPicPr>
          <p:cNvPr id="5" name="Picture 3" descr="C:\Users\asus pc\Desktop\ydebi\i35^cimgpsh_orig.jpg"/>
          <p:cNvPicPr>
            <a:picLocks noChangeAspect="1" noChangeArrowheads="1"/>
          </p:cNvPicPr>
          <p:nvPr/>
        </p:nvPicPr>
        <p:blipFill>
          <a:blip r:embed="rId3" cstate="print"/>
          <a:srcRect/>
          <a:stretch>
            <a:fillRect/>
          </a:stretch>
        </p:blipFill>
        <p:spPr bwMode="auto">
          <a:xfrm>
            <a:off x="685800" y="838200"/>
            <a:ext cx="3095625" cy="4752975"/>
          </a:xfrm>
          <a:prstGeom prst="rect">
            <a:avLst/>
          </a:prstGeom>
          <a:noFill/>
        </p:spPr>
      </p:pic>
      <p:sp>
        <p:nvSpPr>
          <p:cNvPr id="6" name="Footer Placeholder 4"/>
          <p:cNvSpPr>
            <a:spLocks noGrp="1"/>
          </p:cNvSpPr>
          <p:nvPr>
            <p:ph type="ftr" sz="quarter" idx="11"/>
          </p:nvPr>
        </p:nvSpPr>
        <p:spPr>
          <a:xfrm>
            <a:off x="2286000" y="6356350"/>
            <a:ext cx="23622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4398DC72522F11C75DCD4D42809A7ED1CEC432546D1F0D3969^pimgpsh_fullsize_distr.jpg"/>
          <p:cNvPicPr>
            <a:picLocks noChangeAspect="1" noChangeArrowheads="1"/>
          </p:cNvPicPr>
          <p:nvPr/>
        </p:nvPicPr>
        <p:blipFill>
          <a:blip r:embed="rId2" cstate="print"/>
          <a:srcRect/>
          <a:stretch>
            <a:fillRect/>
          </a:stretch>
        </p:blipFill>
        <p:spPr bwMode="auto">
          <a:xfrm>
            <a:off x="4191000" y="609600"/>
            <a:ext cx="4737202" cy="5791200"/>
          </a:xfrm>
          <a:prstGeom prst="rect">
            <a:avLst/>
          </a:prstGeom>
          <a:noFill/>
        </p:spPr>
      </p:pic>
      <p:pic>
        <p:nvPicPr>
          <p:cNvPr id="5" name="Picture 3" descr="C:\Users\asus pc\Desktop\ydebi\i34^cimgpsh_orig.jpg"/>
          <p:cNvPicPr>
            <a:picLocks noChangeAspect="1" noChangeArrowheads="1"/>
          </p:cNvPicPr>
          <p:nvPr/>
        </p:nvPicPr>
        <p:blipFill>
          <a:blip r:embed="rId3" cstate="print"/>
          <a:srcRect/>
          <a:stretch>
            <a:fillRect/>
          </a:stretch>
        </p:blipFill>
        <p:spPr bwMode="auto">
          <a:xfrm>
            <a:off x="152400" y="1219200"/>
            <a:ext cx="3895725" cy="4762500"/>
          </a:xfrm>
          <a:prstGeom prst="rect">
            <a:avLst/>
          </a:prstGeom>
          <a:noFill/>
        </p:spPr>
      </p:pic>
      <p:sp>
        <p:nvSpPr>
          <p:cNvPr id="6" name="Footer Placeholder 4"/>
          <p:cNvSpPr>
            <a:spLocks noGrp="1"/>
          </p:cNvSpPr>
          <p:nvPr>
            <p:ph type="ftr" sz="quarter" idx="11"/>
          </p:nvPr>
        </p:nvSpPr>
        <p:spPr>
          <a:xfrm>
            <a:off x="1676400" y="6356350"/>
            <a:ext cx="2514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BAFD74A0B17D295EFA863F3FEE97178AE25B13D9872D1A010E^pimgpsh_fullsize_distr.jpg"/>
          <p:cNvPicPr>
            <a:picLocks noChangeAspect="1" noChangeArrowheads="1"/>
          </p:cNvPicPr>
          <p:nvPr/>
        </p:nvPicPr>
        <p:blipFill>
          <a:blip r:embed="rId2" cstate="print"/>
          <a:srcRect/>
          <a:stretch>
            <a:fillRect/>
          </a:stretch>
        </p:blipFill>
        <p:spPr bwMode="auto">
          <a:xfrm>
            <a:off x="4495800" y="457200"/>
            <a:ext cx="4297322" cy="5607050"/>
          </a:xfrm>
          <a:prstGeom prst="rect">
            <a:avLst/>
          </a:prstGeom>
          <a:noFill/>
        </p:spPr>
      </p:pic>
      <p:pic>
        <p:nvPicPr>
          <p:cNvPr id="5" name="Picture 3" descr="C:\Users\asus pc\Desktop\ydebi\introducing-sla-saville-troike.jpg"/>
          <p:cNvPicPr>
            <a:picLocks noChangeAspect="1" noChangeArrowheads="1"/>
          </p:cNvPicPr>
          <p:nvPr/>
        </p:nvPicPr>
        <p:blipFill>
          <a:blip r:embed="rId3" cstate="print"/>
          <a:srcRect/>
          <a:stretch>
            <a:fillRect/>
          </a:stretch>
        </p:blipFill>
        <p:spPr bwMode="auto">
          <a:xfrm>
            <a:off x="457200" y="685800"/>
            <a:ext cx="3593752" cy="5105400"/>
          </a:xfrm>
          <a:prstGeom prst="rect">
            <a:avLst/>
          </a:prstGeom>
          <a:noFill/>
        </p:spPr>
      </p:pic>
      <p:sp>
        <p:nvSpPr>
          <p:cNvPr id="6" name="Footer Placeholder 4"/>
          <p:cNvSpPr>
            <a:spLocks noGrp="1"/>
          </p:cNvSpPr>
          <p:nvPr>
            <p:ph type="ftr" sz="quarter" idx="11"/>
          </p:nvPr>
        </p:nvSpPr>
        <p:spPr>
          <a:xfrm>
            <a:off x="1905000" y="6356350"/>
            <a:ext cx="19812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i36^cimgpsh_orig.jpg"/>
          <p:cNvPicPr>
            <a:picLocks noChangeAspect="1" noChangeArrowheads="1"/>
          </p:cNvPicPr>
          <p:nvPr/>
        </p:nvPicPr>
        <p:blipFill>
          <a:blip r:embed="rId2" cstate="print"/>
          <a:srcRect/>
          <a:stretch>
            <a:fillRect/>
          </a:stretch>
        </p:blipFill>
        <p:spPr bwMode="auto">
          <a:xfrm>
            <a:off x="762000" y="990600"/>
            <a:ext cx="3133725" cy="4762500"/>
          </a:xfrm>
          <a:prstGeom prst="rect">
            <a:avLst/>
          </a:prstGeom>
          <a:noFill/>
        </p:spPr>
      </p:pic>
      <p:pic>
        <p:nvPicPr>
          <p:cNvPr id="5" name="Picture 3" descr="C:\Users\asus pc\Desktop\ydebi\^DB1DDE7B5B24FBBE6DD29377433A5F937FF3685AB6BA44EC2F^pimgpsh_fullsize_distr.jpg"/>
          <p:cNvPicPr>
            <a:picLocks noChangeAspect="1" noChangeArrowheads="1"/>
          </p:cNvPicPr>
          <p:nvPr/>
        </p:nvPicPr>
        <p:blipFill>
          <a:blip r:embed="rId3" cstate="print"/>
          <a:srcRect/>
          <a:stretch>
            <a:fillRect/>
          </a:stretch>
        </p:blipFill>
        <p:spPr bwMode="auto">
          <a:xfrm>
            <a:off x="4495800" y="228600"/>
            <a:ext cx="4178300" cy="6350000"/>
          </a:xfrm>
          <a:prstGeom prst="rect">
            <a:avLst/>
          </a:prstGeom>
          <a:noFill/>
        </p:spPr>
      </p:pic>
      <p:sp>
        <p:nvSpPr>
          <p:cNvPr id="6" name="Footer Placeholder 4"/>
          <p:cNvSpPr>
            <a:spLocks noGrp="1"/>
          </p:cNvSpPr>
          <p:nvPr>
            <p:ph type="ftr" sz="quarter" idx="11"/>
          </p:nvPr>
        </p:nvSpPr>
        <p:spPr>
          <a:xfrm>
            <a:off x="838200" y="6356350"/>
            <a:ext cx="33528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61A11087A4558A14B5F35140B6EA949177BE95D31D37E95281^pimgpsh_thumbnail_win_distr.jpg"/>
          <p:cNvPicPr>
            <a:picLocks noChangeAspect="1" noChangeArrowheads="1"/>
          </p:cNvPicPr>
          <p:nvPr/>
        </p:nvPicPr>
        <p:blipFill>
          <a:blip r:embed="rId2" cstate="print"/>
          <a:srcRect/>
          <a:stretch>
            <a:fillRect/>
          </a:stretch>
        </p:blipFill>
        <p:spPr bwMode="auto">
          <a:xfrm>
            <a:off x="533400" y="1219200"/>
            <a:ext cx="3276600" cy="4555273"/>
          </a:xfrm>
          <a:prstGeom prst="rect">
            <a:avLst/>
          </a:prstGeom>
          <a:noFill/>
        </p:spPr>
      </p:pic>
      <p:pic>
        <p:nvPicPr>
          <p:cNvPr id="5" name="Picture 4"/>
          <p:cNvPicPr>
            <a:picLocks noChangeAspect="1" noChangeArrowheads="1"/>
          </p:cNvPicPr>
          <p:nvPr/>
        </p:nvPicPr>
        <p:blipFill>
          <a:blip r:embed="rId3" cstate="print"/>
          <a:srcRect/>
          <a:stretch>
            <a:fillRect/>
          </a:stretch>
        </p:blipFill>
        <p:spPr bwMode="auto">
          <a:xfrm>
            <a:off x="4419600" y="457200"/>
            <a:ext cx="4343400" cy="5825613"/>
          </a:xfrm>
          <a:prstGeom prst="rect">
            <a:avLst/>
          </a:prstGeom>
          <a:noFill/>
          <a:ln w="9525">
            <a:noFill/>
            <a:miter lim="800000"/>
            <a:headEnd/>
            <a:tailEnd/>
          </a:ln>
          <a:effectLst/>
        </p:spPr>
      </p:pic>
      <p:sp>
        <p:nvSpPr>
          <p:cNvPr id="6" name="Footer Placeholder 4"/>
          <p:cNvSpPr>
            <a:spLocks noGrp="1"/>
          </p:cNvSpPr>
          <p:nvPr>
            <p:ph type="ftr" sz="quarter" idx="11"/>
          </p:nvPr>
        </p:nvSpPr>
        <p:spPr>
          <a:xfrm>
            <a:off x="1219200" y="6356350"/>
            <a:ext cx="24384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6F632381A05FCBA3C61A9FDE309E4B937CD5B6FE8628C185BE^pimgpsh_fullsize_distr.jpg"/>
          <p:cNvPicPr>
            <a:picLocks noChangeAspect="1" noChangeArrowheads="1"/>
          </p:cNvPicPr>
          <p:nvPr/>
        </p:nvPicPr>
        <p:blipFill>
          <a:blip r:embed="rId2" cstate="print"/>
          <a:srcRect/>
          <a:stretch>
            <a:fillRect/>
          </a:stretch>
        </p:blipFill>
        <p:spPr bwMode="auto">
          <a:xfrm>
            <a:off x="457200" y="914400"/>
            <a:ext cx="3648075" cy="4752975"/>
          </a:xfrm>
          <a:prstGeom prst="rect">
            <a:avLst/>
          </a:prstGeom>
          <a:noFill/>
        </p:spPr>
      </p:pic>
      <p:pic>
        <p:nvPicPr>
          <p:cNvPr id="5" name="Picture 3" descr="C:\Users\asus pc\Desktop\ydebi\12722128_1229767990386298_764726570_n.jpg"/>
          <p:cNvPicPr>
            <a:picLocks noChangeAspect="1" noChangeArrowheads="1"/>
          </p:cNvPicPr>
          <p:nvPr/>
        </p:nvPicPr>
        <p:blipFill>
          <a:blip r:embed="rId3" cstate="print"/>
          <a:srcRect/>
          <a:stretch>
            <a:fillRect/>
          </a:stretch>
        </p:blipFill>
        <p:spPr bwMode="auto">
          <a:xfrm>
            <a:off x="4343400" y="152400"/>
            <a:ext cx="4525170" cy="6405563"/>
          </a:xfrm>
          <a:prstGeom prst="rect">
            <a:avLst/>
          </a:prstGeom>
          <a:noFill/>
        </p:spPr>
      </p:pic>
      <p:sp>
        <p:nvSpPr>
          <p:cNvPr id="6" name="Footer Placeholder 4"/>
          <p:cNvSpPr>
            <a:spLocks noGrp="1"/>
          </p:cNvSpPr>
          <p:nvPr>
            <p:ph type="ftr" sz="quarter" idx="11"/>
          </p:nvPr>
        </p:nvSpPr>
        <p:spPr>
          <a:xfrm>
            <a:off x="762000" y="6356350"/>
            <a:ext cx="30480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sus pc\Desktop\ydebi\^EFAAC26C22196D88150CFDA2A79EF4BB3564CD906E0AC2888C^pimgpsh_fullsize_distr.jpg"/>
          <p:cNvPicPr>
            <a:picLocks noChangeAspect="1" noChangeArrowheads="1"/>
          </p:cNvPicPr>
          <p:nvPr/>
        </p:nvPicPr>
        <p:blipFill>
          <a:blip r:embed="rId2" cstate="print"/>
          <a:srcRect/>
          <a:stretch>
            <a:fillRect/>
          </a:stretch>
        </p:blipFill>
        <p:spPr bwMode="auto">
          <a:xfrm>
            <a:off x="914400" y="1295400"/>
            <a:ext cx="2971800" cy="4243070"/>
          </a:xfrm>
          <a:prstGeom prst="rect">
            <a:avLst/>
          </a:prstGeom>
          <a:noFill/>
        </p:spPr>
      </p:pic>
      <p:pic>
        <p:nvPicPr>
          <p:cNvPr id="5" name="Picture 4" descr="C:\Users\asus pc\Desktop\ydebi\^B140B597D0F2E7C96C7F28C29CDA89213322B281363B2CC167^pimgpsh_fullsize_distr.jpg"/>
          <p:cNvPicPr>
            <a:picLocks noChangeAspect="1" noChangeArrowheads="1"/>
          </p:cNvPicPr>
          <p:nvPr/>
        </p:nvPicPr>
        <p:blipFill>
          <a:blip r:embed="rId3" cstate="print"/>
          <a:srcRect/>
          <a:stretch>
            <a:fillRect/>
          </a:stretch>
        </p:blipFill>
        <p:spPr bwMode="auto">
          <a:xfrm>
            <a:off x="4495800" y="457200"/>
            <a:ext cx="4263249" cy="5613400"/>
          </a:xfrm>
          <a:prstGeom prst="rect">
            <a:avLst/>
          </a:prstGeom>
          <a:noFill/>
        </p:spPr>
      </p:pic>
      <p:sp>
        <p:nvSpPr>
          <p:cNvPr id="6" name="Footer Placeholder 4"/>
          <p:cNvSpPr>
            <a:spLocks noGrp="1"/>
          </p:cNvSpPr>
          <p:nvPr>
            <p:ph type="ftr" sz="quarter" idx="11"/>
          </p:nvPr>
        </p:nvSpPr>
        <p:spPr>
          <a:xfrm>
            <a:off x="1371600" y="6356350"/>
            <a:ext cx="28194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004048" y="3429000"/>
            <a:ext cx="4139952" cy="2357454"/>
          </a:xfrm>
        </p:spPr>
        <p:txBody>
          <a:bodyPr>
            <a:normAutofit fontScale="90000"/>
          </a:bodyPr>
          <a:lstStyle/>
          <a:p>
            <a:pPr algn="l">
              <a:lnSpc>
                <a:spcPct val="150000"/>
              </a:lnSpc>
            </a:pPr>
            <a:r>
              <a:rPr lang="en-US" sz="1400" i="1" dirty="0" smtClean="0">
                <a:solidFill>
                  <a:schemeClr val="tx2"/>
                </a:solidFill>
                <a:latin typeface="Sylfaen" pitchFamily="18" charset="0"/>
              </a:rPr>
              <a:t/>
            </a:r>
            <a:br>
              <a:rPr lang="en-US" sz="1400" i="1" dirty="0" smtClean="0">
                <a:solidFill>
                  <a:schemeClr val="tx2"/>
                </a:solidFill>
                <a:latin typeface="Sylfaen" pitchFamily="18" charset="0"/>
              </a:rPr>
            </a:br>
            <a:r>
              <a:rPr lang="en-US" sz="1400" i="1" dirty="0" smtClean="0">
                <a:solidFill>
                  <a:schemeClr val="tx2"/>
                </a:solidFill>
                <a:latin typeface="Sylfaen" pitchFamily="18" charset="0"/>
              </a:rPr>
              <a:t/>
            </a:r>
            <a:br>
              <a:rPr lang="en-US" sz="1400" i="1" dirty="0" smtClean="0">
                <a:solidFill>
                  <a:schemeClr val="tx2"/>
                </a:solidFill>
                <a:latin typeface="Sylfaen" pitchFamily="18" charset="0"/>
              </a:rPr>
            </a:br>
            <a:r>
              <a:rPr lang="en-US" sz="1400" i="1" dirty="0" smtClean="0">
                <a:solidFill>
                  <a:schemeClr val="tx2"/>
                </a:solidFill>
                <a:latin typeface="Sylfaen" pitchFamily="18" charset="0"/>
              </a:rPr>
              <a:t/>
            </a:r>
            <a:br>
              <a:rPr lang="en-US" sz="1400" i="1" dirty="0" smtClean="0">
                <a:solidFill>
                  <a:schemeClr val="tx2"/>
                </a:solidFill>
                <a:latin typeface="Sylfaen" pitchFamily="18" charset="0"/>
              </a:rPr>
            </a:br>
            <a:r>
              <a:rPr lang="en-US" sz="1400" i="1" dirty="0" smtClean="0">
                <a:solidFill>
                  <a:schemeClr val="tx2"/>
                </a:solidFill>
                <a:latin typeface="Sylfaen" pitchFamily="18" charset="0"/>
              </a:rPr>
              <a:t/>
            </a:r>
            <a:br>
              <a:rPr lang="en-US" sz="1400" i="1" dirty="0" smtClean="0">
                <a:solidFill>
                  <a:schemeClr val="tx2"/>
                </a:solidFill>
                <a:latin typeface="Sylfaen" pitchFamily="18" charset="0"/>
              </a:rPr>
            </a:br>
            <a:r>
              <a:rPr lang="en-US" sz="1300" i="1" dirty="0" err="1" smtClean="0">
                <a:solidFill>
                  <a:schemeClr val="tx2"/>
                </a:solidFill>
                <a:latin typeface="Sylfaen" pitchFamily="18" charset="0"/>
              </a:rPr>
              <a:t>Ketevan</a:t>
            </a:r>
            <a:r>
              <a:rPr lang="en-US" sz="1300" i="1" dirty="0" smtClean="0">
                <a:solidFill>
                  <a:schemeClr val="tx2"/>
                </a:solidFill>
                <a:latin typeface="Sylfaen" pitchFamily="18" charset="0"/>
              </a:rPr>
              <a:t> </a:t>
            </a:r>
            <a:r>
              <a:rPr lang="en-US" sz="1300" i="1" dirty="0" err="1" smtClean="0">
                <a:solidFill>
                  <a:schemeClr val="tx2"/>
                </a:solidFill>
                <a:latin typeface="Sylfaen" pitchFamily="18" charset="0"/>
              </a:rPr>
              <a:t>Jachvadze</a:t>
            </a:r>
            <a:r>
              <a:rPr lang="en-US" sz="1300" i="1" dirty="0" smtClean="0">
                <a:solidFill>
                  <a:schemeClr val="tx2"/>
                </a:solidFill>
                <a:latin typeface="Sylfaen" pitchFamily="18" charset="0"/>
              </a:rPr>
              <a:t>, Communications Manager, </a:t>
            </a:r>
            <a:r>
              <a:rPr lang="en-US" sz="1300" i="1" baseline="0" dirty="0" smtClean="0">
                <a:solidFill>
                  <a:schemeClr val="tx2"/>
                </a:solidFill>
                <a:latin typeface="Sylfaen" pitchFamily="18" charset="0"/>
              </a:rPr>
              <a:t>CCIIR   |  +995 595511050</a:t>
            </a:r>
            <a:r>
              <a:rPr lang="en-US" sz="1300" i="1" dirty="0" smtClean="0">
                <a:solidFill>
                  <a:schemeClr val="tx2"/>
                </a:solidFill>
                <a:latin typeface="Sylfaen" pitchFamily="18" charset="0"/>
              </a:rPr>
              <a:t>    |   </a:t>
            </a:r>
            <a:r>
              <a:rPr lang="en-US" sz="1300" i="1" baseline="0" dirty="0" smtClean="0">
                <a:solidFill>
                  <a:schemeClr val="tx2"/>
                </a:solidFill>
                <a:latin typeface="Sylfaen" pitchFamily="18" charset="0"/>
                <a:hlinkClick r:id="rId2"/>
              </a:rPr>
              <a:t>ketevanjachvadze@gmail.com</a:t>
            </a:r>
            <a:r>
              <a:rPr lang="en-US" sz="1300" i="1" dirty="0" smtClean="0">
                <a:solidFill>
                  <a:schemeClr val="tx2"/>
                </a:solidFill>
                <a:latin typeface="Sylfaen" pitchFamily="18" charset="0"/>
              </a:rPr>
              <a:t/>
            </a:r>
            <a:br>
              <a:rPr lang="en-US" sz="1300" i="1" dirty="0" smtClean="0">
                <a:solidFill>
                  <a:schemeClr val="tx2"/>
                </a:solidFill>
                <a:latin typeface="Sylfaen" pitchFamily="18" charset="0"/>
              </a:rPr>
            </a:br>
            <a:r>
              <a:rPr lang="en-US" sz="1300" i="1" baseline="0" dirty="0" err="1" smtClean="0">
                <a:solidFill>
                  <a:schemeClr val="tx2"/>
                </a:solidFill>
                <a:latin typeface="Sylfaen" pitchFamily="18" charset="0"/>
              </a:rPr>
              <a:t>Mariam</a:t>
            </a:r>
            <a:r>
              <a:rPr lang="en-US" sz="1300" i="1" baseline="0" dirty="0" smtClean="0">
                <a:solidFill>
                  <a:schemeClr val="tx2"/>
                </a:solidFill>
                <a:latin typeface="Sylfaen" pitchFamily="18" charset="0"/>
              </a:rPr>
              <a:t> </a:t>
            </a:r>
            <a:r>
              <a:rPr lang="en-US" sz="1300" i="1" baseline="0" dirty="0" err="1" smtClean="0">
                <a:solidFill>
                  <a:schemeClr val="tx2"/>
                </a:solidFill>
                <a:latin typeface="Sylfaen" pitchFamily="18" charset="0"/>
              </a:rPr>
              <a:t>Kartvelishvili</a:t>
            </a:r>
            <a:r>
              <a:rPr lang="en-US" sz="1300" i="1" baseline="0" dirty="0" smtClean="0">
                <a:solidFill>
                  <a:schemeClr val="tx2"/>
                </a:solidFill>
                <a:latin typeface="Sylfaen" pitchFamily="18" charset="0"/>
              </a:rPr>
              <a:t>, Project Assistant</a:t>
            </a:r>
            <a:r>
              <a:rPr lang="ka-GE" sz="1300" i="1" baseline="0" dirty="0" smtClean="0">
                <a:solidFill>
                  <a:schemeClr val="tx2"/>
                </a:solidFill>
                <a:latin typeface="Sylfaen" pitchFamily="18" charset="0"/>
              </a:rPr>
              <a:t>, </a:t>
            </a:r>
            <a:r>
              <a:rPr lang="en-US" sz="1300" i="1" baseline="0" dirty="0" smtClean="0">
                <a:solidFill>
                  <a:schemeClr val="tx2"/>
                </a:solidFill>
                <a:latin typeface="Sylfaen" pitchFamily="18" charset="0"/>
              </a:rPr>
              <a:t>CCIIR |</a:t>
            </a:r>
            <a:r>
              <a:rPr lang="en-US" sz="1300" i="1" dirty="0" smtClean="0">
                <a:solidFill>
                  <a:schemeClr val="tx2"/>
                </a:solidFill>
                <a:latin typeface="Sylfaen" pitchFamily="18" charset="0"/>
              </a:rPr>
              <a:t>  </a:t>
            </a:r>
            <a:br>
              <a:rPr lang="en-US" sz="1300" i="1" dirty="0" smtClean="0">
                <a:solidFill>
                  <a:schemeClr val="tx2"/>
                </a:solidFill>
                <a:latin typeface="Sylfaen" pitchFamily="18" charset="0"/>
              </a:rPr>
            </a:br>
            <a:r>
              <a:rPr lang="en-US" sz="1300" i="1" dirty="0" smtClean="0">
                <a:solidFill>
                  <a:schemeClr val="tx2"/>
                </a:solidFill>
                <a:latin typeface="Sylfaen" pitchFamily="18" charset="0"/>
              </a:rPr>
              <a:t> </a:t>
            </a:r>
            <a:r>
              <a:rPr lang="en-US" sz="1300" i="1" baseline="0" dirty="0" smtClean="0">
                <a:solidFill>
                  <a:schemeClr val="tx2"/>
                </a:solidFill>
                <a:latin typeface="Sylfaen" pitchFamily="18" charset="0"/>
              </a:rPr>
              <a:t>+995 577130298  </a:t>
            </a:r>
            <a:r>
              <a:rPr lang="en-US" sz="1300" i="1" dirty="0" smtClean="0">
                <a:solidFill>
                  <a:schemeClr val="tx2"/>
                </a:solidFill>
                <a:latin typeface="Sylfaen" pitchFamily="18" charset="0"/>
              </a:rPr>
              <a:t>|  </a:t>
            </a:r>
            <a:r>
              <a:rPr lang="en-US" sz="1300" i="1" dirty="0" smtClean="0">
                <a:solidFill>
                  <a:schemeClr val="tx2"/>
                </a:solidFill>
                <a:latin typeface="Sylfaen" pitchFamily="18" charset="0"/>
                <a:hlinkClick r:id="rId3"/>
              </a:rPr>
              <a:t>mariam_kartvelishvili@yahoo.com</a:t>
            </a:r>
            <a:r>
              <a:rPr lang="en-US" sz="1300" i="1" dirty="0" smtClean="0">
                <a:solidFill>
                  <a:schemeClr val="tx2"/>
                </a:solidFill>
                <a:latin typeface="Sylfaen" pitchFamily="18" charset="0"/>
              </a:rPr>
              <a:t/>
            </a:r>
            <a:br>
              <a:rPr lang="en-US" sz="1300" i="1" dirty="0" smtClean="0">
                <a:solidFill>
                  <a:schemeClr val="tx2"/>
                </a:solidFill>
                <a:latin typeface="Sylfaen" pitchFamily="18" charset="0"/>
              </a:rPr>
            </a:br>
            <a:r>
              <a:rPr lang="en-US" sz="1300" i="1" dirty="0" smtClean="0">
                <a:solidFill>
                  <a:schemeClr val="tx2"/>
                </a:solidFill>
                <a:latin typeface="Sylfaen" pitchFamily="18" charset="0"/>
              </a:rPr>
              <a:t>Tamar </a:t>
            </a:r>
            <a:r>
              <a:rPr lang="en-US" sz="1300" i="1" dirty="0" err="1" smtClean="0">
                <a:solidFill>
                  <a:schemeClr val="tx2"/>
                </a:solidFill>
                <a:latin typeface="Sylfaen" pitchFamily="18" charset="0"/>
              </a:rPr>
              <a:t>Antadze</a:t>
            </a:r>
            <a:r>
              <a:rPr lang="en-US" sz="1300" i="1" dirty="0" smtClean="0">
                <a:solidFill>
                  <a:schemeClr val="tx2"/>
                </a:solidFill>
                <a:latin typeface="Sylfaen" pitchFamily="18" charset="0"/>
              </a:rPr>
              <a:t>, Project Assistant, CCIIR | </a:t>
            </a:r>
            <a:br>
              <a:rPr lang="en-US" sz="1300" i="1" dirty="0" smtClean="0">
                <a:solidFill>
                  <a:schemeClr val="tx2"/>
                </a:solidFill>
                <a:latin typeface="Sylfaen" pitchFamily="18" charset="0"/>
              </a:rPr>
            </a:br>
            <a:r>
              <a:rPr lang="en-US" sz="1300" i="1" dirty="0" smtClean="0">
                <a:solidFill>
                  <a:schemeClr val="tx2"/>
                </a:solidFill>
                <a:latin typeface="Sylfaen" pitchFamily="18" charset="0"/>
              </a:rPr>
              <a:t>+995 598599822  |    </a:t>
            </a:r>
            <a:r>
              <a:rPr lang="en-US" sz="1300" i="1" dirty="0" smtClean="0">
                <a:solidFill>
                  <a:schemeClr val="tx2"/>
                </a:solidFill>
                <a:latin typeface="Sylfaen" pitchFamily="18" charset="0"/>
                <a:hlinkClick r:id="rId4"/>
              </a:rPr>
              <a:t>takoantadze@gmail.com</a:t>
            </a:r>
            <a:r>
              <a:rPr lang="en-US" sz="1300" i="1" dirty="0" smtClean="0">
                <a:solidFill>
                  <a:schemeClr val="tx2"/>
                </a:solidFill>
                <a:latin typeface="Sylfaen" pitchFamily="18" charset="0"/>
              </a:rPr>
              <a:t/>
            </a:r>
            <a:br>
              <a:rPr lang="en-US" sz="1300" i="1" dirty="0" smtClean="0">
                <a:solidFill>
                  <a:schemeClr val="tx2"/>
                </a:solidFill>
                <a:latin typeface="Sylfaen" pitchFamily="18" charset="0"/>
              </a:rPr>
            </a:br>
            <a:r>
              <a:rPr lang="en-US" sz="1300" i="1" dirty="0" err="1" smtClean="0">
                <a:solidFill>
                  <a:schemeClr val="tx2"/>
                </a:solidFill>
                <a:latin typeface="Sylfaen" pitchFamily="18" charset="0"/>
              </a:rPr>
              <a:t>Elene</a:t>
            </a:r>
            <a:r>
              <a:rPr lang="en-US" sz="1300" i="1" dirty="0" smtClean="0">
                <a:solidFill>
                  <a:schemeClr val="tx2"/>
                </a:solidFill>
                <a:latin typeface="Sylfaen" pitchFamily="18" charset="0"/>
              </a:rPr>
              <a:t> </a:t>
            </a:r>
            <a:r>
              <a:rPr lang="en-US" sz="1300" i="1" dirty="0" err="1" smtClean="0">
                <a:solidFill>
                  <a:schemeClr val="tx2"/>
                </a:solidFill>
                <a:latin typeface="Sylfaen" pitchFamily="18" charset="0"/>
              </a:rPr>
              <a:t>Jajanidze</a:t>
            </a:r>
            <a:r>
              <a:rPr lang="en-US" sz="1300" i="1" dirty="0" smtClean="0">
                <a:solidFill>
                  <a:schemeClr val="tx2"/>
                </a:solidFill>
                <a:latin typeface="Sylfaen" pitchFamily="18" charset="0"/>
              </a:rPr>
              <a:t>, Project Coordinator, CCIIR |   </a:t>
            </a:r>
            <a:br>
              <a:rPr lang="en-US" sz="1300" i="1" dirty="0" smtClean="0">
                <a:solidFill>
                  <a:schemeClr val="tx2"/>
                </a:solidFill>
                <a:latin typeface="Sylfaen" pitchFamily="18" charset="0"/>
              </a:rPr>
            </a:br>
            <a:r>
              <a:rPr lang="en-US" sz="1300" i="1" dirty="0" smtClean="0">
                <a:solidFill>
                  <a:schemeClr val="tx2"/>
                </a:solidFill>
                <a:latin typeface="Sylfaen" pitchFamily="18" charset="0"/>
              </a:rPr>
              <a:t> +995  595580280   |    </a:t>
            </a:r>
            <a:r>
              <a:rPr lang="en-US" sz="1300" i="1" dirty="0" smtClean="0">
                <a:solidFill>
                  <a:schemeClr val="tx2"/>
                </a:solidFill>
                <a:latin typeface="Sylfaen" pitchFamily="18" charset="0"/>
                <a:hlinkClick r:id="rId5"/>
              </a:rPr>
              <a:t>ejajanidze@cciir.ge</a:t>
            </a:r>
            <a:r>
              <a:rPr lang="en-US" sz="1200" i="1" dirty="0" smtClean="0">
                <a:solidFill>
                  <a:schemeClr val="tx2"/>
                </a:solidFill>
                <a:latin typeface="Sylfaen" pitchFamily="18" charset="0"/>
              </a:rPr>
              <a:t/>
            </a:r>
            <a:br>
              <a:rPr lang="en-US" sz="1200" i="1" dirty="0" smtClean="0">
                <a:solidFill>
                  <a:schemeClr val="tx2"/>
                </a:solidFill>
                <a:latin typeface="Sylfaen" pitchFamily="18" charset="0"/>
              </a:rPr>
            </a:br>
            <a:r>
              <a:rPr lang="en-US" sz="1200" i="1" dirty="0" smtClean="0">
                <a:solidFill>
                  <a:schemeClr val="tx2"/>
                </a:solidFill>
                <a:latin typeface="Sylfaen" pitchFamily="18" charset="0"/>
              </a:rPr>
              <a:t/>
            </a:r>
            <a:br>
              <a:rPr lang="en-US" sz="1200" i="1" dirty="0" smtClean="0">
                <a:solidFill>
                  <a:schemeClr val="tx2"/>
                </a:solidFill>
                <a:latin typeface="Sylfaen" pitchFamily="18" charset="0"/>
              </a:rPr>
            </a:br>
            <a:r>
              <a:rPr lang="en-US" sz="1200" i="1" dirty="0" smtClean="0">
                <a:solidFill>
                  <a:schemeClr val="tx2"/>
                </a:solidFill>
                <a:latin typeface="Sylfaen" pitchFamily="18" charset="0"/>
              </a:rPr>
              <a:t/>
            </a:r>
            <a:br>
              <a:rPr lang="en-US" sz="1200" i="1" dirty="0" smtClean="0">
                <a:solidFill>
                  <a:schemeClr val="tx2"/>
                </a:solidFill>
                <a:latin typeface="Sylfaen" pitchFamily="18" charset="0"/>
              </a:rPr>
            </a:br>
            <a:r>
              <a:rPr lang="en-US" sz="1300" i="1" dirty="0" smtClean="0">
                <a:solidFill>
                  <a:schemeClr val="tx2"/>
                </a:solidFill>
                <a:latin typeface="Sylfaen" pitchFamily="18" charset="0"/>
              </a:rPr>
              <a:t/>
            </a:r>
            <a:br>
              <a:rPr lang="en-US" sz="1300" i="1" dirty="0" smtClean="0">
                <a:solidFill>
                  <a:schemeClr val="tx2"/>
                </a:solidFill>
                <a:latin typeface="Sylfaen" pitchFamily="18" charset="0"/>
              </a:rPr>
            </a:br>
            <a:r>
              <a:rPr lang="en-US" sz="1400" i="1" dirty="0" smtClean="0">
                <a:latin typeface="Sylfaen" pitchFamily="18" charset="0"/>
              </a:rPr>
              <a:t/>
            </a:r>
            <a:br>
              <a:rPr lang="en-US" sz="1400" i="1" dirty="0" smtClean="0">
                <a:latin typeface="Sylfaen" pitchFamily="18" charset="0"/>
              </a:rPr>
            </a:br>
            <a:endParaRPr lang="en-US" sz="1400" dirty="0"/>
          </a:p>
        </p:txBody>
      </p:sp>
      <p:sp>
        <p:nvSpPr>
          <p:cNvPr id="3" name="Content Placeholder 2"/>
          <p:cNvSpPr>
            <a:spLocks noGrp="1"/>
          </p:cNvSpPr>
          <p:nvPr>
            <p:ph type="subTitle" idx="1"/>
          </p:nvPr>
        </p:nvSpPr>
        <p:spPr>
          <a:xfrm>
            <a:off x="0" y="1071546"/>
            <a:ext cx="9144000" cy="2214578"/>
          </a:xfrm>
          <a:solidFill>
            <a:schemeClr val="tx2"/>
          </a:solidFill>
        </p:spPr>
        <p:txBody>
          <a:bodyPr/>
          <a:lstStyle/>
          <a:p>
            <a:pPr>
              <a:buNone/>
            </a:pPr>
            <a:endParaRPr lang="en-US" dirty="0" smtClean="0"/>
          </a:p>
          <a:p>
            <a:pPr>
              <a:buNone/>
            </a:pPr>
            <a:r>
              <a:rPr lang="en-US" dirty="0" smtClean="0">
                <a:solidFill>
                  <a:schemeClr val="bg1"/>
                </a:solidFill>
                <a:latin typeface="Sylfaen" pitchFamily="18" charset="0"/>
              </a:rPr>
              <a:t> THANK YOU</a:t>
            </a:r>
            <a:r>
              <a:rPr lang="ka-GE" dirty="0" smtClean="0">
                <a:solidFill>
                  <a:schemeClr val="bg1"/>
                </a:solidFill>
                <a:latin typeface="Sylfaen" pitchFamily="18" charset="0"/>
              </a:rPr>
              <a:t>!</a:t>
            </a:r>
            <a:endParaRPr lang="en-US" dirty="0">
              <a:solidFill>
                <a:schemeClr val="bg1"/>
              </a:solidFill>
              <a:latin typeface="Sylfaen" pitchFamily="18" charset="0"/>
            </a:endParaRPr>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DIMTEGU   Workshop  </a:t>
            </a:r>
          </a:p>
          <a:p>
            <a:r>
              <a:rPr lang="en-US" dirty="0" smtClean="0"/>
              <a:t> April 2nd-5th 2016, Kiev, Ukraine</a:t>
            </a:r>
            <a:endParaRPr lang="de-DE"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523</TotalTime>
  <Words>2004</Words>
  <Application>Microsoft Office PowerPoint</Application>
  <PresentationFormat>On-screen Show (4:3)</PresentationFormat>
  <Paragraphs>334</Paragraphs>
  <Slides>30</Slides>
  <Notes>4</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About  CCIIR </vt:lpstr>
      <vt:lpstr>Background of CCIIR activities   for the support of multilingual education since 2005</vt:lpstr>
      <vt:lpstr>In the framework of   DIMTEGU  CCIIR  worked on the following components:</vt:lpstr>
      <vt:lpstr>Training Sessions</vt:lpstr>
      <vt:lpstr>www.multilingualeducation.org</vt:lpstr>
      <vt:lpstr> Previous experience </vt:lpstr>
      <vt:lpstr>www.multilingualeducation.org</vt:lpstr>
      <vt:lpstr>The aim and target groups of the Journal</vt:lpstr>
      <vt:lpstr>        Topics &amp; Issues of the Journal </vt:lpstr>
      <vt:lpstr>Articles</vt:lpstr>
      <vt:lpstr>       Articles according to the countries &amp; universities</vt:lpstr>
      <vt:lpstr>Editorial Board</vt:lpstr>
      <vt:lpstr>Indexing</vt:lpstr>
      <vt:lpstr>Translation of  Textbooks</vt:lpstr>
      <vt:lpstr>Background</vt:lpstr>
      <vt:lpstr>Slide 17</vt:lpstr>
      <vt:lpstr>Slide 18</vt:lpstr>
      <vt:lpstr>Slide 19</vt:lpstr>
      <vt:lpstr>Translation of  Textbooks</vt:lpstr>
      <vt:lpstr>Translated Books</vt:lpstr>
      <vt:lpstr>Translation of textbooks</vt:lpstr>
      <vt:lpstr>Slide 23</vt:lpstr>
      <vt:lpstr>Slide 24</vt:lpstr>
      <vt:lpstr>Slide 25</vt:lpstr>
      <vt:lpstr>Slide 26</vt:lpstr>
      <vt:lpstr>Slide 27</vt:lpstr>
      <vt:lpstr>Slide 28</vt:lpstr>
      <vt:lpstr>Slide 29</vt:lpstr>
      <vt:lpstr>    Ketevan Jachvadze, Communications Manager, CCIIR   |  +995 595511050    |   ketevanjachvadze@gmail.com Mariam Kartvelishvili, Project Assistant, CCIIR |    +995 577130298  |  mariam_kartvelishvili@yahoo.com Tamar Antadze, Project Assistant, CCIIR |  +995 598599822  |    takoantadze@gmail.com Elene Jajanidze, Project Coordinator, CCIIR |     +995  595580280   |    ejajanidze@cciir.ge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ELENE</dc:creator>
  <cp:lastModifiedBy>user</cp:lastModifiedBy>
  <cp:revision>506</cp:revision>
  <dcterms:created xsi:type="dcterms:W3CDTF">2016-03-22T07:04:54Z</dcterms:created>
  <dcterms:modified xsi:type="dcterms:W3CDTF">2016-04-07T12:02:49Z</dcterms:modified>
</cp:coreProperties>
</file>